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4"/>
  </p:sldMasterIdLst>
  <p:notesMasterIdLst>
    <p:notesMasterId r:id="rId32"/>
  </p:notesMasterIdLst>
  <p:sldIdLst>
    <p:sldId id="270" r:id="rId5"/>
    <p:sldId id="438" r:id="rId6"/>
    <p:sldId id="455" r:id="rId7"/>
    <p:sldId id="450" r:id="rId8"/>
    <p:sldId id="335" r:id="rId9"/>
    <p:sldId id="477" r:id="rId10"/>
    <p:sldId id="437" r:id="rId11"/>
    <p:sldId id="456" r:id="rId12"/>
    <p:sldId id="457" r:id="rId13"/>
    <p:sldId id="458" r:id="rId14"/>
    <p:sldId id="459" r:id="rId15"/>
    <p:sldId id="460" r:id="rId16"/>
    <p:sldId id="471" r:id="rId17"/>
    <p:sldId id="462" r:id="rId18"/>
    <p:sldId id="474" r:id="rId19"/>
    <p:sldId id="472" r:id="rId20"/>
    <p:sldId id="464" r:id="rId21"/>
    <p:sldId id="465" r:id="rId22"/>
    <p:sldId id="476" r:id="rId23"/>
    <p:sldId id="480" r:id="rId24"/>
    <p:sldId id="415" r:id="rId25"/>
    <p:sldId id="475" r:id="rId26"/>
    <p:sldId id="467" r:id="rId27"/>
    <p:sldId id="473" r:id="rId28"/>
    <p:sldId id="390" r:id="rId29"/>
    <p:sldId id="478" r:id="rId30"/>
    <p:sldId id="395" r:id="rId31"/>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B16A2"/>
    <a:srgbClr val="FFFFCC"/>
    <a:srgbClr val="C3AA53"/>
    <a:srgbClr val="D217D0"/>
    <a:srgbClr val="D4B557"/>
    <a:srgbClr val="21C6E7"/>
    <a:srgbClr val="D12701"/>
    <a:srgbClr val="533626"/>
    <a:srgbClr val="DDE0E6"/>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53"/>
    <p:restoredTop sz="94607"/>
  </p:normalViewPr>
  <p:slideViewPr>
    <p:cSldViewPr snapToGrid="0">
      <p:cViewPr varScale="1">
        <p:scale>
          <a:sx n="62" d="100"/>
          <a:sy n="62" d="100"/>
        </p:scale>
        <p:origin x="648"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r>
              <a:rPr lang="en-US" sz="1800"/>
              <a:t>U.S. job postings seeking multilingual speakers more than doubled in five years</a:t>
            </a:r>
          </a:p>
        </c:rich>
      </c:tx>
      <c:layout>
        <c:manualLayout>
          <c:xMode val="edge"/>
          <c:yMode val="edge"/>
          <c:x val="0.12675468945684634"/>
          <c:y val="1.8939827026188662E-2"/>
        </c:manualLayout>
      </c:layout>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490453788576879"/>
          <c:y val="0.53564423379944848"/>
          <c:w val="0.78778162038746935"/>
          <c:h val="0.45049094565354253"/>
        </c:manualLayout>
      </c:layout>
      <c:barChart>
        <c:barDir val="bar"/>
        <c:grouping val="stack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Sheet1!$A$2:$A$3</c:f>
              <c:numCache>
                <c:formatCode>General</c:formatCode>
                <c:ptCount val="2"/>
                <c:pt idx="0">
                  <c:v>2010</c:v>
                </c:pt>
                <c:pt idx="1">
                  <c:v>2015</c:v>
                </c:pt>
              </c:numCache>
            </c:numRef>
          </c:cat>
          <c:val>
            <c:numRef>
              <c:f>Sheet1!$B$2:$B$3</c:f>
              <c:numCache>
                <c:formatCode>#,##0</c:formatCode>
                <c:ptCount val="2"/>
                <c:pt idx="0">
                  <c:v>239267</c:v>
                </c:pt>
                <c:pt idx="1">
                  <c:v>627162</c:v>
                </c:pt>
              </c:numCache>
            </c:numRef>
          </c:val>
          <c:extLst>
            <c:ext xmlns:c16="http://schemas.microsoft.com/office/drawing/2014/chart" uri="{C3380CC4-5D6E-409C-BE32-E72D297353CC}">
              <c16:uniqueId val="{00000000-A1EC-4700-9859-531B2517FC9D}"/>
            </c:ext>
          </c:extLst>
        </c:ser>
        <c:dLbls>
          <c:dLblPos val="ctr"/>
          <c:showLegendKey val="0"/>
          <c:showVal val="1"/>
          <c:showCatName val="0"/>
          <c:showSerName val="0"/>
          <c:showPercent val="0"/>
          <c:showBubbleSize val="0"/>
        </c:dLbls>
        <c:gapWidth val="79"/>
        <c:overlap val="100"/>
        <c:axId val="36294263"/>
        <c:axId val="36291639"/>
      </c:barChart>
      <c:catAx>
        <c:axId val="3629426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en-US"/>
          </a:p>
        </c:txPr>
        <c:crossAx val="36291639"/>
        <c:crosses val="autoZero"/>
        <c:auto val="1"/>
        <c:lblAlgn val="ctr"/>
        <c:lblOffset val="100"/>
        <c:noMultiLvlLbl val="0"/>
      </c:catAx>
      <c:valAx>
        <c:axId val="36291639"/>
        <c:scaling>
          <c:orientation val="minMax"/>
        </c:scaling>
        <c:delete val="1"/>
        <c:axPos val="b"/>
        <c:numFmt formatCode="#,##0" sourceLinked="1"/>
        <c:majorTickMark val="none"/>
        <c:minorTickMark val="none"/>
        <c:tickLblPos val="nextTo"/>
        <c:crossAx val="362942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28575">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3CA04FF-1E5A-42F6-B973-8874E46DB848}"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68685E9B-4F7F-48CC-9A04-78FF3F2CDAB4}">
      <dgm:prSet phldrT="[Text]"/>
      <dgm:spPr>
        <a:solidFill>
          <a:srgbClr val="004F9E"/>
        </a:solidFill>
      </dgm:spPr>
      <dgm:t>
        <a:bodyPr/>
        <a:lstStyle/>
        <a:p>
          <a:r>
            <a:rPr lang="en-US"/>
            <a:t>1500 students</a:t>
          </a:r>
        </a:p>
      </dgm:t>
    </dgm:pt>
    <dgm:pt modelId="{87ABB82D-D07F-4154-AAFB-E51407C5C3E1}" type="parTrans" cxnId="{E1CDAEF3-2287-4E01-867A-E14633527F50}">
      <dgm:prSet/>
      <dgm:spPr/>
      <dgm:t>
        <a:bodyPr/>
        <a:lstStyle/>
        <a:p>
          <a:endParaRPr lang="en-US"/>
        </a:p>
      </dgm:t>
    </dgm:pt>
    <dgm:pt modelId="{3D570DCE-7AFA-4692-BADC-DDF17377F319}" type="sibTrans" cxnId="{E1CDAEF3-2287-4E01-867A-E14633527F50}">
      <dgm:prSet/>
      <dgm:spPr/>
      <dgm:t>
        <a:bodyPr/>
        <a:lstStyle/>
        <a:p>
          <a:endParaRPr lang="en-US"/>
        </a:p>
      </dgm:t>
    </dgm:pt>
    <dgm:pt modelId="{690025E5-E618-49FD-8D65-3FC9AFD594DC}">
      <dgm:prSet phldrT="[Text]"/>
      <dgm:spPr>
        <a:solidFill>
          <a:srgbClr val="004F9E"/>
        </a:solidFill>
      </dgm:spPr>
      <dgm:t>
        <a:bodyPr/>
        <a:lstStyle/>
        <a:p>
          <a:r>
            <a:rPr lang="en-US"/>
            <a:t>4x4 block</a:t>
          </a:r>
        </a:p>
      </dgm:t>
    </dgm:pt>
    <dgm:pt modelId="{95D08294-DB83-4A6A-8462-17A37F725226}" type="parTrans" cxnId="{501B72EC-41CA-438E-A573-0CF82D5EFE6D}">
      <dgm:prSet/>
      <dgm:spPr/>
      <dgm:t>
        <a:bodyPr/>
        <a:lstStyle/>
        <a:p>
          <a:endParaRPr lang="en-US"/>
        </a:p>
      </dgm:t>
    </dgm:pt>
    <dgm:pt modelId="{5B540D02-2FDC-4DC2-8449-0F550DFA6D4C}" type="sibTrans" cxnId="{501B72EC-41CA-438E-A573-0CF82D5EFE6D}">
      <dgm:prSet/>
      <dgm:spPr/>
      <dgm:t>
        <a:bodyPr/>
        <a:lstStyle/>
        <a:p>
          <a:endParaRPr lang="en-US"/>
        </a:p>
      </dgm:t>
    </dgm:pt>
    <dgm:pt modelId="{33FDE9E9-28CF-480E-B50A-B4314A9F65E9}">
      <dgm:prSet phldrT="[Text]"/>
      <dgm:spPr>
        <a:solidFill>
          <a:srgbClr val="004F9E"/>
        </a:solidFill>
      </dgm:spPr>
      <dgm:t>
        <a:bodyPr/>
        <a:lstStyle/>
        <a:p>
          <a:r>
            <a:rPr lang="en-US"/>
            <a:t>Gold Time</a:t>
          </a:r>
        </a:p>
      </dgm:t>
    </dgm:pt>
    <dgm:pt modelId="{184105C1-CBDF-40B0-B37F-F39B3FCEACA3}" type="parTrans" cxnId="{DAA71FDE-BAA4-4716-9CFC-8A02C2C6E706}">
      <dgm:prSet/>
      <dgm:spPr/>
      <dgm:t>
        <a:bodyPr/>
        <a:lstStyle/>
        <a:p>
          <a:endParaRPr lang="en-US"/>
        </a:p>
      </dgm:t>
    </dgm:pt>
    <dgm:pt modelId="{B8D05441-7937-4BB8-9F83-8B6819136EA3}" type="sibTrans" cxnId="{DAA71FDE-BAA4-4716-9CFC-8A02C2C6E706}">
      <dgm:prSet/>
      <dgm:spPr/>
      <dgm:t>
        <a:bodyPr/>
        <a:lstStyle/>
        <a:p>
          <a:endParaRPr lang="en-US"/>
        </a:p>
      </dgm:t>
    </dgm:pt>
    <dgm:pt modelId="{41739936-E8DB-4936-9690-8D1904C80120}">
      <dgm:prSet/>
      <dgm:spPr>
        <a:ln w="38100">
          <a:solidFill>
            <a:srgbClr val="C1BD75"/>
          </a:solidFill>
        </a:ln>
      </dgm:spPr>
      <dgm:t>
        <a:bodyPr/>
        <a:lstStyle/>
        <a:p>
          <a:r>
            <a:rPr lang="en-US"/>
            <a:t>4 lunches &amp; 4 transitions</a:t>
          </a:r>
        </a:p>
      </dgm:t>
    </dgm:pt>
    <dgm:pt modelId="{62913159-8E68-4162-BD9B-CF8C9D8386BC}" type="parTrans" cxnId="{527268DD-ED28-4E30-8B2C-5EC104456E0D}">
      <dgm:prSet/>
      <dgm:spPr/>
      <dgm:t>
        <a:bodyPr/>
        <a:lstStyle/>
        <a:p>
          <a:endParaRPr lang="en-US"/>
        </a:p>
      </dgm:t>
    </dgm:pt>
    <dgm:pt modelId="{A6B1C175-1A5D-4A21-B5AA-46C53C44DF6D}" type="sibTrans" cxnId="{527268DD-ED28-4E30-8B2C-5EC104456E0D}">
      <dgm:prSet/>
      <dgm:spPr/>
      <dgm:t>
        <a:bodyPr/>
        <a:lstStyle/>
        <a:p>
          <a:endParaRPr lang="en-US"/>
        </a:p>
      </dgm:t>
    </dgm:pt>
    <dgm:pt modelId="{3F1D41FD-686C-4F84-9CD0-6962C8B4852B}">
      <dgm:prSet/>
      <dgm:spPr>
        <a:ln w="38100">
          <a:solidFill>
            <a:srgbClr val="C1BD75"/>
          </a:solidFill>
        </a:ln>
      </dgm:spPr>
      <dgm:t>
        <a:bodyPr/>
        <a:lstStyle/>
        <a:p>
          <a:r>
            <a:rPr lang="en-US"/>
            <a:t>Remediation &amp; Enrichment</a:t>
          </a:r>
        </a:p>
      </dgm:t>
    </dgm:pt>
    <dgm:pt modelId="{1381695C-6A8D-40C3-9E5E-98DB1E7B0365}" type="parTrans" cxnId="{71C6C7E0-17CE-4203-9F75-C4BC978AEACB}">
      <dgm:prSet/>
      <dgm:spPr/>
      <dgm:t>
        <a:bodyPr/>
        <a:lstStyle/>
        <a:p>
          <a:endParaRPr lang="en-US"/>
        </a:p>
      </dgm:t>
    </dgm:pt>
    <dgm:pt modelId="{204F6921-81A8-4C83-9D3F-622D764996C5}" type="sibTrans" cxnId="{71C6C7E0-17CE-4203-9F75-C4BC978AEACB}">
      <dgm:prSet/>
      <dgm:spPr/>
      <dgm:t>
        <a:bodyPr/>
        <a:lstStyle/>
        <a:p>
          <a:endParaRPr lang="en-US"/>
        </a:p>
      </dgm:t>
    </dgm:pt>
    <dgm:pt modelId="{1E22EC39-1B12-4358-BEF9-302EB898E0F9}">
      <dgm:prSet/>
      <dgm:spPr>
        <a:ln w="38100">
          <a:solidFill>
            <a:srgbClr val="C1BD75"/>
          </a:solidFill>
        </a:ln>
      </dgm:spPr>
      <dgm:t>
        <a:bodyPr/>
        <a:lstStyle/>
        <a:p>
          <a:r>
            <a:rPr lang="en-US"/>
            <a:t>80 minute classes</a:t>
          </a:r>
        </a:p>
      </dgm:t>
    </dgm:pt>
    <dgm:pt modelId="{47E8A750-B123-4B76-AABD-6694523A1E89}" type="parTrans" cxnId="{E7FB9D99-07E7-4BDD-87D5-3A01F751AD4A}">
      <dgm:prSet/>
      <dgm:spPr/>
      <dgm:t>
        <a:bodyPr/>
        <a:lstStyle/>
        <a:p>
          <a:endParaRPr lang="en-US"/>
        </a:p>
      </dgm:t>
    </dgm:pt>
    <dgm:pt modelId="{5BDC726C-1F2D-4900-8553-544BC6861914}" type="sibTrans" cxnId="{E7FB9D99-07E7-4BDD-87D5-3A01F751AD4A}">
      <dgm:prSet/>
      <dgm:spPr/>
      <dgm:t>
        <a:bodyPr/>
        <a:lstStyle/>
        <a:p>
          <a:endParaRPr lang="en-US"/>
        </a:p>
      </dgm:t>
    </dgm:pt>
    <dgm:pt modelId="{CF41B26D-EE17-4205-A1D5-953097E768AB}" type="pres">
      <dgm:prSet presAssocID="{B3CA04FF-1E5A-42F6-B973-8874E46DB848}" presName="linear" presStyleCnt="0">
        <dgm:presLayoutVars>
          <dgm:dir/>
          <dgm:animLvl val="lvl"/>
          <dgm:resizeHandles val="exact"/>
        </dgm:presLayoutVars>
      </dgm:prSet>
      <dgm:spPr/>
    </dgm:pt>
    <dgm:pt modelId="{354D3BE6-94C3-4271-960D-6510807FD9FD}" type="pres">
      <dgm:prSet presAssocID="{68685E9B-4F7F-48CC-9A04-78FF3F2CDAB4}" presName="parentLin" presStyleCnt="0"/>
      <dgm:spPr/>
    </dgm:pt>
    <dgm:pt modelId="{667F5C11-F383-48DE-914F-DD36D79F7CF9}" type="pres">
      <dgm:prSet presAssocID="{68685E9B-4F7F-48CC-9A04-78FF3F2CDAB4}" presName="parentLeftMargin" presStyleLbl="node1" presStyleIdx="0" presStyleCnt="3"/>
      <dgm:spPr/>
    </dgm:pt>
    <dgm:pt modelId="{94D7B6AB-39EA-4430-80A6-60D4B67ACBC0}" type="pres">
      <dgm:prSet presAssocID="{68685E9B-4F7F-48CC-9A04-78FF3F2CDAB4}" presName="parentText" presStyleLbl="node1" presStyleIdx="0" presStyleCnt="3">
        <dgm:presLayoutVars>
          <dgm:chMax val="0"/>
          <dgm:bulletEnabled val="1"/>
        </dgm:presLayoutVars>
      </dgm:prSet>
      <dgm:spPr/>
    </dgm:pt>
    <dgm:pt modelId="{40A7F9C3-BB91-457F-B561-18F05B373769}" type="pres">
      <dgm:prSet presAssocID="{68685E9B-4F7F-48CC-9A04-78FF3F2CDAB4}" presName="negativeSpace" presStyleCnt="0"/>
      <dgm:spPr/>
    </dgm:pt>
    <dgm:pt modelId="{129FDE48-105B-4692-A616-D7322A5648C2}" type="pres">
      <dgm:prSet presAssocID="{68685E9B-4F7F-48CC-9A04-78FF3F2CDAB4}" presName="childText" presStyleLbl="conFgAcc1" presStyleIdx="0" presStyleCnt="3">
        <dgm:presLayoutVars>
          <dgm:bulletEnabled val="1"/>
        </dgm:presLayoutVars>
      </dgm:prSet>
      <dgm:spPr/>
    </dgm:pt>
    <dgm:pt modelId="{693B3780-829F-4E15-9A6B-C55D5BC4C83E}" type="pres">
      <dgm:prSet presAssocID="{3D570DCE-7AFA-4692-BADC-DDF17377F319}" presName="spaceBetweenRectangles" presStyleCnt="0"/>
      <dgm:spPr/>
    </dgm:pt>
    <dgm:pt modelId="{4FDD778B-471A-4813-95D2-A67C8DE1AB47}" type="pres">
      <dgm:prSet presAssocID="{690025E5-E618-49FD-8D65-3FC9AFD594DC}" presName="parentLin" presStyleCnt="0"/>
      <dgm:spPr/>
    </dgm:pt>
    <dgm:pt modelId="{E8505D16-0E1C-4EAF-854C-536BEFA10730}" type="pres">
      <dgm:prSet presAssocID="{690025E5-E618-49FD-8D65-3FC9AFD594DC}" presName="parentLeftMargin" presStyleLbl="node1" presStyleIdx="0" presStyleCnt="3"/>
      <dgm:spPr/>
    </dgm:pt>
    <dgm:pt modelId="{2F8DA769-6B4A-4CD8-BF7C-D8E70059F45F}" type="pres">
      <dgm:prSet presAssocID="{690025E5-E618-49FD-8D65-3FC9AFD594DC}" presName="parentText" presStyleLbl="node1" presStyleIdx="1" presStyleCnt="3">
        <dgm:presLayoutVars>
          <dgm:chMax val="0"/>
          <dgm:bulletEnabled val="1"/>
        </dgm:presLayoutVars>
      </dgm:prSet>
      <dgm:spPr/>
    </dgm:pt>
    <dgm:pt modelId="{8A949F84-BAB3-43BE-8C97-4EE3F357D01E}" type="pres">
      <dgm:prSet presAssocID="{690025E5-E618-49FD-8D65-3FC9AFD594DC}" presName="negativeSpace" presStyleCnt="0"/>
      <dgm:spPr/>
    </dgm:pt>
    <dgm:pt modelId="{1EED5627-1F39-4196-BA1D-1F3B9D200F14}" type="pres">
      <dgm:prSet presAssocID="{690025E5-E618-49FD-8D65-3FC9AFD594DC}" presName="childText" presStyleLbl="conFgAcc1" presStyleIdx="1" presStyleCnt="3">
        <dgm:presLayoutVars>
          <dgm:bulletEnabled val="1"/>
        </dgm:presLayoutVars>
      </dgm:prSet>
      <dgm:spPr/>
    </dgm:pt>
    <dgm:pt modelId="{BFCB3D97-0A35-4592-AFE4-7268B158E060}" type="pres">
      <dgm:prSet presAssocID="{5B540D02-2FDC-4DC2-8449-0F550DFA6D4C}" presName="spaceBetweenRectangles" presStyleCnt="0"/>
      <dgm:spPr/>
    </dgm:pt>
    <dgm:pt modelId="{68218CDD-F2D9-4722-95B4-69627F738BCB}" type="pres">
      <dgm:prSet presAssocID="{33FDE9E9-28CF-480E-B50A-B4314A9F65E9}" presName="parentLin" presStyleCnt="0"/>
      <dgm:spPr/>
    </dgm:pt>
    <dgm:pt modelId="{67146D1A-29B0-4E82-A99E-DDD68BEF0613}" type="pres">
      <dgm:prSet presAssocID="{33FDE9E9-28CF-480E-B50A-B4314A9F65E9}" presName="parentLeftMargin" presStyleLbl="node1" presStyleIdx="1" presStyleCnt="3"/>
      <dgm:spPr/>
    </dgm:pt>
    <dgm:pt modelId="{8CDB7BCF-DCF6-4361-B66C-20308C856644}" type="pres">
      <dgm:prSet presAssocID="{33FDE9E9-28CF-480E-B50A-B4314A9F65E9}" presName="parentText" presStyleLbl="node1" presStyleIdx="2" presStyleCnt="3">
        <dgm:presLayoutVars>
          <dgm:chMax val="0"/>
          <dgm:bulletEnabled val="1"/>
        </dgm:presLayoutVars>
      </dgm:prSet>
      <dgm:spPr/>
    </dgm:pt>
    <dgm:pt modelId="{6879B27F-C95E-4A05-8F30-87C8DA1074D2}" type="pres">
      <dgm:prSet presAssocID="{33FDE9E9-28CF-480E-B50A-B4314A9F65E9}" presName="negativeSpace" presStyleCnt="0"/>
      <dgm:spPr/>
    </dgm:pt>
    <dgm:pt modelId="{7FEA119D-E446-4936-9381-80F18272ADF0}" type="pres">
      <dgm:prSet presAssocID="{33FDE9E9-28CF-480E-B50A-B4314A9F65E9}" presName="childText" presStyleLbl="conFgAcc1" presStyleIdx="2" presStyleCnt="3">
        <dgm:presLayoutVars>
          <dgm:bulletEnabled val="1"/>
        </dgm:presLayoutVars>
      </dgm:prSet>
      <dgm:spPr/>
    </dgm:pt>
  </dgm:ptLst>
  <dgm:cxnLst>
    <dgm:cxn modelId="{C8FC382B-D593-442E-B231-2A4BB05E694D}" type="presOf" srcId="{3F1D41FD-686C-4F84-9CD0-6962C8B4852B}" destId="{7FEA119D-E446-4936-9381-80F18272ADF0}" srcOrd="0" destOrd="0" presId="urn:microsoft.com/office/officeart/2005/8/layout/list1"/>
    <dgm:cxn modelId="{D320E163-CE2B-457B-9DD8-04EE08CF84DA}" type="presOf" srcId="{33FDE9E9-28CF-480E-B50A-B4314A9F65E9}" destId="{67146D1A-29B0-4E82-A99E-DDD68BEF0613}" srcOrd="0" destOrd="0" presId="urn:microsoft.com/office/officeart/2005/8/layout/list1"/>
    <dgm:cxn modelId="{0C371445-94AD-42E8-AE6F-56EA4C382FB6}" type="presOf" srcId="{690025E5-E618-49FD-8D65-3FC9AFD594DC}" destId="{2F8DA769-6B4A-4CD8-BF7C-D8E70059F45F}" srcOrd="1" destOrd="0" presId="urn:microsoft.com/office/officeart/2005/8/layout/list1"/>
    <dgm:cxn modelId="{5E23DB47-26C5-4D58-9908-72004327B41A}" type="presOf" srcId="{33FDE9E9-28CF-480E-B50A-B4314A9F65E9}" destId="{8CDB7BCF-DCF6-4361-B66C-20308C856644}" srcOrd="1" destOrd="0" presId="urn:microsoft.com/office/officeart/2005/8/layout/list1"/>
    <dgm:cxn modelId="{C1CBAE6B-148A-4E02-B52D-1B9EE2A9D9EA}" type="presOf" srcId="{690025E5-E618-49FD-8D65-3FC9AFD594DC}" destId="{E8505D16-0E1C-4EAF-854C-536BEFA10730}" srcOrd="0" destOrd="0" presId="urn:microsoft.com/office/officeart/2005/8/layout/list1"/>
    <dgm:cxn modelId="{16631E89-6FA1-427C-8793-B46857E2219E}" type="presOf" srcId="{41739936-E8DB-4936-9690-8D1904C80120}" destId="{129FDE48-105B-4692-A616-D7322A5648C2}" srcOrd="0" destOrd="0" presId="urn:microsoft.com/office/officeart/2005/8/layout/list1"/>
    <dgm:cxn modelId="{CD2A4491-EACF-40F2-98CD-EF79C8C367A5}" type="presOf" srcId="{B3CA04FF-1E5A-42F6-B973-8874E46DB848}" destId="{CF41B26D-EE17-4205-A1D5-953097E768AB}" srcOrd="0" destOrd="0" presId="urn:microsoft.com/office/officeart/2005/8/layout/list1"/>
    <dgm:cxn modelId="{E7FB9D99-07E7-4BDD-87D5-3A01F751AD4A}" srcId="{690025E5-E618-49FD-8D65-3FC9AFD594DC}" destId="{1E22EC39-1B12-4358-BEF9-302EB898E0F9}" srcOrd="0" destOrd="0" parTransId="{47E8A750-B123-4B76-AABD-6694523A1E89}" sibTransId="{5BDC726C-1F2D-4900-8553-544BC6861914}"/>
    <dgm:cxn modelId="{9855A7AF-ED98-4AEC-8B62-6899A77478DE}" type="presOf" srcId="{1E22EC39-1B12-4358-BEF9-302EB898E0F9}" destId="{1EED5627-1F39-4196-BA1D-1F3B9D200F14}" srcOrd="0" destOrd="0" presId="urn:microsoft.com/office/officeart/2005/8/layout/list1"/>
    <dgm:cxn modelId="{C85AC2BD-1748-4953-96CC-D5D591F45DA6}" type="presOf" srcId="{68685E9B-4F7F-48CC-9A04-78FF3F2CDAB4}" destId="{94D7B6AB-39EA-4430-80A6-60D4B67ACBC0}" srcOrd="1" destOrd="0" presId="urn:microsoft.com/office/officeart/2005/8/layout/list1"/>
    <dgm:cxn modelId="{0C1B5DD4-CB84-47F4-8CAF-36732D8FAC8B}" type="presOf" srcId="{68685E9B-4F7F-48CC-9A04-78FF3F2CDAB4}" destId="{667F5C11-F383-48DE-914F-DD36D79F7CF9}" srcOrd="0" destOrd="0" presId="urn:microsoft.com/office/officeart/2005/8/layout/list1"/>
    <dgm:cxn modelId="{527268DD-ED28-4E30-8B2C-5EC104456E0D}" srcId="{68685E9B-4F7F-48CC-9A04-78FF3F2CDAB4}" destId="{41739936-E8DB-4936-9690-8D1904C80120}" srcOrd="0" destOrd="0" parTransId="{62913159-8E68-4162-BD9B-CF8C9D8386BC}" sibTransId="{A6B1C175-1A5D-4A21-B5AA-46C53C44DF6D}"/>
    <dgm:cxn modelId="{DAA71FDE-BAA4-4716-9CFC-8A02C2C6E706}" srcId="{B3CA04FF-1E5A-42F6-B973-8874E46DB848}" destId="{33FDE9E9-28CF-480E-B50A-B4314A9F65E9}" srcOrd="2" destOrd="0" parTransId="{184105C1-CBDF-40B0-B37F-F39B3FCEACA3}" sibTransId="{B8D05441-7937-4BB8-9F83-8B6819136EA3}"/>
    <dgm:cxn modelId="{71C6C7E0-17CE-4203-9F75-C4BC978AEACB}" srcId="{33FDE9E9-28CF-480E-B50A-B4314A9F65E9}" destId="{3F1D41FD-686C-4F84-9CD0-6962C8B4852B}" srcOrd="0" destOrd="0" parTransId="{1381695C-6A8D-40C3-9E5E-98DB1E7B0365}" sibTransId="{204F6921-81A8-4C83-9D3F-622D764996C5}"/>
    <dgm:cxn modelId="{501B72EC-41CA-438E-A573-0CF82D5EFE6D}" srcId="{B3CA04FF-1E5A-42F6-B973-8874E46DB848}" destId="{690025E5-E618-49FD-8D65-3FC9AFD594DC}" srcOrd="1" destOrd="0" parTransId="{95D08294-DB83-4A6A-8462-17A37F725226}" sibTransId="{5B540D02-2FDC-4DC2-8449-0F550DFA6D4C}"/>
    <dgm:cxn modelId="{E1CDAEF3-2287-4E01-867A-E14633527F50}" srcId="{B3CA04FF-1E5A-42F6-B973-8874E46DB848}" destId="{68685E9B-4F7F-48CC-9A04-78FF3F2CDAB4}" srcOrd="0" destOrd="0" parTransId="{87ABB82D-D07F-4154-AAFB-E51407C5C3E1}" sibTransId="{3D570DCE-7AFA-4692-BADC-DDF17377F319}"/>
    <dgm:cxn modelId="{0FFF425C-C6FF-490C-8E93-B313DFE65DF3}" type="presParOf" srcId="{CF41B26D-EE17-4205-A1D5-953097E768AB}" destId="{354D3BE6-94C3-4271-960D-6510807FD9FD}" srcOrd="0" destOrd="0" presId="urn:microsoft.com/office/officeart/2005/8/layout/list1"/>
    <dgm:cxn modelId="{CE04EF30-BF96-432C-BB8F-57031D27237C}" type="presParOf" srcId="{354D3BE6-94C3-4271-960D-6510807FD9FD}" destId="{667F5C11-F383-48DE-914F-DD36D79F7CF9}" srcOrd="0" destOrd="0" presId="urn:microsoft.com/office/officeart/2005/8/layout/list1"/>
    <dgm:cxn modelId="{B64755FE-BA03-4D11-902B-9E3579076196}" type="presParOf" srcId="{354D3BE6-94C3-4271-960D-6510807FD9FD}" destId="{94D7B6AB-39EA-4430-80A6-60D4B67ACBC0}" srcOrd="1" destOrd="0" presId="urn:microsoft.com/office/officeart/2005/8/layout/list1"/>
    <dgm:cxn modelId="{8CC6DA2E-4BA0-4F4C-AC24-FF2D7A4F343A}" type="presParOf" srcId="{CF41B26D-EE17-4205-A1D5-953097E768AB}" destId="{40A7F9C3-BB91-457F-B561-18F05B373769}" srcOrd="1" destOrd="0" presId="urn:microsoft.com/office/officeart/2005/8/layout/list1"/>
    <dgm:cxn modelId="{CFBB4D84-3414-4472-8794-9E2137D54B27}" type="presParOf" srcId="{CF41B26D-EE17-4205-A1D5-953097E768AB}" destId="{129FDE48-105B-4692-A616-D7322A5648C2}" srcOrd="2" destOrd="0" presId="urn:microsoft.com/office/officeart/2005/8/layout/list1"/>
    <dgm:cxn modelId="{F448A3B2-DE75-4ECE-89D8-6DFD58C4AADC}" type="presParOf" srcId="{CF41B26D-EE17-4205-A1D5-953097E768AB}" destId="{693B3780-829F-4E15-9A6B-C55D5BC4C83E}" srcOrd="3" destOrd="0" presId="urn:microsoft.com/office/officeart/2005/8/layout/list1"/>
    <dgm:cxn modelId="{2B616CDD-5B71-4CCB-9923-E87224AFD55C}" type="presParOf" srcId="{CF41B26D-EE17-4205-A1D5-953097E768AB}" destId="{4FDD778B-471A-4813-95D2-A67C8DE1AB47}" srcOrd="4" destOrd="0" presId="urn:microsoft.com/office/officeart/2005/8/layout/list1"/>
    <dgm:cxn modelId="{A7D1990B-A225-4EC3-9ED2-B62D432113A8}" type="presParOf" srcId="{4FDD778B-471A-4813-95D2-A67C8DE1AB47}" destId="{E8505D16-0E1C-4EAF-854C-536BEFA10730}" srcOrd="0" destOrd="0" presId="urn:microsoft.com/office/officeart/2005/8/layout/list1"/>
    <dgm:cxn modelId="{31C44483-6D46-41B1-9280-38884B65901E}" type="presParOf" srcId="{4FDD778B-471A-4813-95D2-A67C8DE1AB47}" destId="{2F8DA769-6B4A-4CD8-BF7C-D8E70059F45F}" srcOrd="1" destOrd="0" presId="urn:microsoft.com/office/officeart/2005/8/layout/list1"/>
    <dgm:cxn modelId="{1F1A1689-CA85-4F06-8C0A-6E055D8B2C46}" type="presParOf" srcId="{CF41B26D-EE17-4205-A1D5-953097E768AB}" destId="{8A949F84-BAB3-43BE-8C97-4EE3F357D01E}" srcOrd="5" destOrd="0" presId="urn:microsoft.com/office/officeart/2005/8/layout/list1"/>
    <dgm:cxn modelId="{F42C329A-6F22-49AD-9375-95F09582C988}" type="presParOf" srcId="{CF41B26D-EE17-4205-A1D5-953097E768AB}" destId="{1EED5627-1F39-4196-BA1D-1F3B9D200F14}" srcOrd="6" destOrd="0" presId="urn:microsoft.com/office/officeart/2005/8/layout/list1"/>
    <dgm:cxn modelId="{0575F3D9-0467-47A6-AE4D-0727E11A566F}" type="presParOf" srcId="{CF41B26D-EE17-4205-A1D5-953097E768AB}" destId="{BFCB3D97-0A35-4592-AFE4-7268B158E060}" srcOrd="7" destOrd="0" presId="urn:microsoft.com/office/officeart/2005/8/layout/list1"/>
    <dgm:cxn modelId="{8BC1773A-7BCB-4350-AAFD-A08BB3D99EEE}" type="presParOf" srcId="{CF41B26D-EE17-4205-A1D5-953097E768AB}" destId="{68218CDD-F2D9-4722-95B4-69627F738BCB}" srcOrd="8" destOrd="0" presId="urn:microsoft.com/office/officeart/2005/8/layout/list1"/>
    <dgm:cxn modelId="{F264A8E9-E4DD-4B9E-A003-82A526F63922}" type="presParOf" srcId="{68218CDD-F2D9-4722-95B4-69627F738BCB}" destId="{67146D1A-29B0-4E82-A99E-DDD68BEF0613}" srcOrd="0" destOrd="0" presId="urn:microsoft.com/office/officeart/2005/8/layout/list1"/>
    <dgm:cxn modelId="{8926142D-53D7-41F9-9E9A-DDE3EDBAF153}" type="presParOf" srcId="{68218CDD-F2D9-4722-95B4-69627F738BCB}" destId="{8CDB7BCF-DCF6-4361-B66C-20308C856644}" srcOrd="1" destOrd="0" presId="urn:microsoft.com/office/officeart/2005/8/layout/list1"/>
    <dgm:cxn modelId="{359DC0E0-3E7F-4F59-B70E-2D68DA437623}" type="presParOf" srcId="{CF41B26D-EE17-4205-A1D5-953097E768AB}" destId="{6879B27F-C95E-4A05-8F30-87C8DA1074D2}" srcOrd="9" destOrd="0" presId="urn:microsoft.com/office/officeart/2005/8/layout/list1"/>
    <dgm:cxn modelId="{2CCD1592-3995-44CD-B074-EC004AE25B66}" type="presParOf" srcId="{CF41B26D-EE17-4205-A1D5-953097E768AB}" destId="{7FEA119D-E446-4936-9381-80F18272ADF0}"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9FDE48-105B-4692-A616-D7322A5648C2}">
      <dsp:nvSpPr>
        <dsp:cNvPr id="0" name=""/>
        <dsp:cNvSpPr/>
      </dsp:nvSpPr>
      <dsp:spPr>
        <a:xfrm>
          <a:off x="0" y="414616"/>
          <a:ext cx="5181600" cy="978075"/>
        </a:xfrm>
        <a:prstGeom prst="rect">
          <a:avLst/>
        </a:prstGeom>
        <a:solidFill>
          <a:schemeClr val="lt1">
            <a:alpha val="90000"/>
            <a:hueOff val="0"/>
            <a:satOff val="0"/>
            <a:lumOff val="0"/>
            <a:alphaOff val="0"/>
          </a:schemeClr>
        </a:solidFill>
        <a:ln w="38100" cap="flat" cmpd="sng" algn="ctr">
          <a:solidFill>
            <a:srgbClr val="C1BD75"/>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2150" tIns="479044" rIns="402150" bIns="163576" numCol="1" spcCol="1270" anchor="t" anchorCtr="0">
          <a:noAutofit/>
        </a:bodyPr>
        <a:lstStyle/>
        <a:p>
          <a:pPr marL="228600" lvl="1" indent="-228600" algn="l" defTabSz="1022350">
            <a:lnSpc>
              <a:spcPct val="90000"/>
            </a:lnSpc>
            <a:spcBef>
              <a:spcPct val="0"/>
            </a:spcBef>
            <a:spcAft>
              <a:spcPct val="15000"/>
            </a:spcAft>
            <a:buChar char="•"/>
          </a:pPr>
          <a:r>
            <a:rPr lang="en-US" sz="2300" kern="1200"/>
            <a:t>4 lunches &amp; 4 transitions</a:t>
          </a:r>
        </a:p>
      </dsp:txBody>
      <dsp:txXfrm>
        <a:off x="0" y="414616"/>
        <a:ext cx="5181600" cy="978075"/>
      </dsp:txXfrm>
    </dsp:sp>
    <dsp:sp modelId="{94D7B6AB-39EA-4430-80A6-60D4B67ACBC0}">
      <dsp:nvSpPr>
        <dsp:cNvPr id="0" name=""/>
        <dsp:cNvSpPr/>
      </dsp:nvSpPr>
      <dsp:spPr>
        <a:xfrm>
          <a:off x="259080" y="75136"/>
          <a:ext cx="3627120" cy="678960"/>
        </a:xfrm>
        <a:prstGeom prst="roundRect">
          <a:avLst/>
        </a:prstGeom>
        <a:solidFill>
          <a:srgbClr val="004F9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097" tIns="0" rIns="137097" bIns="0" numCol="1" spcCol="1270" anchor="ctr" anchorCtr="0">
          <a:noAutofit/>
        </a:bodyPr>
        <a:lstStyle/>
        <a:p>
          <a:pPr marL="0" lvl="0" indent="0" algn="l" defTabSz="1022350">
            <a:lnSpc>
              <a:spcPct val="90000"/>
            </a:lnSpc>
            <a:spcBef>
              <a:spcPct val="0"/>
            </a:spcBef>
            <a:spcAft>
              <a:spcPct val="35000"/>
            </a:spcAft>
            <a:buNone/>
          </a:pPr>
          <a:r>
            <a:rPr lang="en-US" sz="2300" kern="1200"/>
            <a:t>1500 students</a:t>
          </a:r>
        </a:p>
      </dsp:txBody>
      <dsp:txXfrm>
        <a:off x="292224" y="108280"/>
        <a:ext cx="3560832" cy="612672"/>
      </dsp:txXfrm>
    </dsp:sp>
    <dsp:sp modelId="{1EED5627-1F39-4196-BA1D-1F3B9D200F14}">
      <dsp:nvSpPr>
        <dsp:cNvPr id="0" name=""/>
        <dsp:cNvSpPr/>
      </dsp:nvSpPr>
      <dsp:spPr>
        <a:xfrm>
          <a:off x="0" y="1856371"/>
          <a:ext cx="5181600" cy="978075"/>
        </a:xfrm>
        <a:prstGeom prst="rect">
          <a:avLst/>
        </a:prstGeom>
        <a:solidFill>
          <a:schemeClr val="lt1">
            <a:alpha val="90000"/>
            <a:hueOff val="0"/>
            <a:satOff val="0"/>
            <a:lumOff val="0"/>
            <a:alphaOff val="0"/>
          </a:schemeClr>
        </a:solidFill>
        <a:ln w="38100" cap="flat" cmpd="sng" algn="ctr">
          <a:solidFill>
            <a:srgbClr val="C1BD75"/>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2150" tIns="479044" rIns="402150" bIns="163576" numCol="1" spcCol="1270" anchor="t" anchorCtr="0">
          <a:noAutofit/>
        </a:bodyPr>
        <a:lstStyle/>
        <a:p>
          <a:pPr marL="228600" lvl="1" indent="-228600" algn="l" defTabSz="1022350">
            <a:lnSpc>
              <a:spcPct val="90000"/>
            </a:lnSpc>
            <a:spcBef>
              <a:spcPct val="0"/>
            </a:spcBef>
            <a:spcAft>
              <a:spcPct val="15000"/>
            </a:spcAft>
            <a:buChar char="•"/>
          </a:pPr>
          <a:r>
            <a:rPr lang="en-US" sz="2300" kern="1200"/>
            <a:t>80 minute classes</a:t>
          </a:r>
        </a:p>
      </dsp:txBody>
      <dsp:txXfrm>
        <a:off x="0" y="1856371"/>
        <a:ext cx="5181600" cy="978075"/>
      </dsp:txXfrm>
    </dsp:sp>
    <dsp:sp modelId="{2F8DA769-6B4A-4CD8-BF7C-D8E70059F45F}">
      <dsp:nvSpPr>
        <dsp:cNvPr id="0" name=""/>
        <dsp:cNvSpPr/>
      </dsp:nvSpPr>
      <dsp:spPr>
        <a:xfrm>
          <a:off x="259080" y="1516891"/>
          <a:ext cx="3627120" cy="678960"/>
        </a:xfrm>
        <a:prstGeom prst="roundRect">
          <a:avLst/>
        </a:prstGeom>
        <a:solidFill>
          <a:srgbClr val="004F9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097" tIns="0" rIns="137097" bIns="0" numCol="1" spcCol="1270" anchor="ctr" anchorCtr="0">
          <a:noAutofit/>
        </a:bodyPr>
        <a:lstStyle/>
        <a:p>
          <a:pPr marL="0" lvl="0" indent="0" algn="l" defTabSz="1022350">
            <a:lnSpc>
              <a:spcPct val="90000"/>
            </a:lnSpc>
            <a:spcBef>
              <a:spcPct val="0"/>
            </a:spcBef>
            <a:spcAft>
              <a:spcPct val="35000"/>
            </a:spcAft>
            <a:buNone/>
          </a:pPr>
          <a:r>
            <a:rPr lang="en-US" sz="2300" kern="1200"/>
            <a:t>4x4 block</a:t>
          </a:r>
        </a:p>
      </dsp:txBody>
      <dsp:txXfrm>
        <a:off x="292224" y="1550035"/>
        <a:ext cx="3560832" cy="612672"/>
      </dsp:txXfrm>
    </dsp:sp>
    <dsp:sp modelId="{7FEA119D-E446-4936-9381-80F18272ADF0}">
      <dsp:nvSpPr>
        <dsp:cNvPr id="0" name=""/>
        <dsp:cNvSpPr/>
      </dsp:nvSpPr>
      <dsp:spPr>
        <a:xfrm>
          <a:off x="0" y="3298126"/>
          <a:ext cx="5181600" cy="978075"/>
        </a:xfrm>
        <a:prstGeom prst="rect">
          <a:avLst/>
        </a:prstGeom>
        <a:solidFill>
          <a:schemeClr val="lt1">
            <a:alpha val="90000"/>
            <a:hueOff val="0"/>
            <a:satOff val="0"/>
            <a:lumOff val="0"/>
            <a:alphaOff val="0"/>
          </a:schemeClr>
        </a:solidFill>
        <a:ln w="38100" cap="flat" cmpd="sng" algn="ctr">
          <a:solidFill>
            <a:srgbClr val="C1BD75"/>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2150" tIns="479044" rIns="402150" bIns="163576" numCol="1" spcCol="1270" anchor="t" anchorCtr="0">
          <a:noAutofit/>
        </a:bodyPr>
        <a:lstStyle/>
        <a:p>
          <a:pPr marL="228600" lvl="1" indent="-228600" algn="l" defTabSz="1022350">
            <a:lnSpc>
              <a:spcPct val="90000"/>
            </a:lnSpc>
            <a:spcBef>
              <a:spcPct val="0"/>
            </a:spcBef>
            <a:spcAft>
              <a:spcPct val="15000"/>
            </a:spcAft>
            <a:buChar char="•"/>
          </a:pPr>
          <a:r>
            <a:rPr lang="en-US" sz="2300" kern="1200"/>
            <a:t>Remediation &amp; Enrichment</a:t>
          </a:r>
        </a:p>
      </dsp:txBody>
      <dsp:txXfrm>
        <a:off x="0" y="3298126"/>
        <a:ext cx="5181600" cy="978075"/>
      </dsp:txXfrm>
    </dsp:sp>
    <dsp:sp modelId="{8CDB7BCF-DCF6-4361-B66C-20308C856644}">
      <dsp:nvSpPr>
        <dsp:cNvPr id="0" name=""/>
        <dsp:cNvSpPr/>
      </dsp:nvSpPr>
      <dsp:spPr>
        <a:xfrm>
          <a:off x="259080" y="2958646"/>
          <a:ext cx="3627120" cy="678960"/>
        </a:xfrm>
        <a:prstGeom prst="roundRect">
          <a:avLst/>
        </a:prstGeom>
        <a:solidFill>
          <a:srgbClr val="004F9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097" tIns="0" rIns="137097" bIns="0" numCol="1" spcCol="1270" anchor="ctr" anchorCtr="0">
          <a:noAutofit/>
        </a:bodyPr>
        <a:lstStyle/>
        <a:p>
          <a:pPr marL="0" lvl="0" indent="0" algn="l" defTabSz="1022350">
            <a:lnSpc>
              <a:spcPct val="90000"/>
            </a:lnSpc>
            <a:spcBef>
              <a:spcPct val="0"/>
            </a:spcBef>
            <a:spcAft>
              <a:spcPct val="35000"/>
            </a:spcAft>
            <a:buNone/>
          </a:pPr>
          <a:r>
            <a:rPr lang="en-US" sz="2300" kern="1200"/>
            <a:t>Gold Time</a:t>
          </a:r>
        </a:p>
      </dsp:txBody>
      <dsp:txXfrm>
        <a:off x="292224" y="2991790"/>
        <a:ext cx="3560832" cy="612672"/>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cdr:x>
      <cdr:y>0</cdr:y>
    </cdr:from>
    <cdr:to>
      <cdr:x>1</cdr:x>
      <cdr:y>0.99743</cdr:y>
    </cdr:to>
    <cdr:sp macro="" textlink="">
      <cdr:nvSpPr>
        <cdr:cNvPr id="3" name="Rectangle 2">
          <a:extLst xmlns:a="http://schemas.openxmlformats.org/drawingml/2006/main">
            <a:ext uri="{FF2B5EF4-FFF2-40B4-BE49-F238E27FC236}">
              <a16:creationId xmlns:a16="http://schemas.microsoft.com/office/drawing/2014/main" id="{7B34D411-9629-4DE8-8A4C-663AD3F42B79}"/>
            </a:ext>
          </a:extLst>
        </cdr:cNvPr>
        <cdr:cNvSpPr/>
      </cdr:nvSpPr>
      <cdr:spPr>
        <a:xfrm xmlns:a="http://schemas.openxmlformats.org/drawingml/2006/main">
          <a:off x="-495640" y="-1492023"/>
          <a:ext cx="4633395" cy="2331533"/>
        </a:xfrm>
        <a:prstGeom xmlns:a="http://schemas.openxmlformats.org/drawingml/2006/main" prst="rect">
          <a:avLst/>
        </a:prstGeom>
        <a:noFill xmlns:a="http://schemas.openxmlformats.org/drawingml/2006/main"/>
        <a:ln xmlns:a="http://schemas.openxmlformats.org/drawingml/2006/main" w="38100">
          <a:solidFill>
            <a:schemeClr val="tx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E8A8475-5ADB-4963-B726-73B2DAC084EA}" type="datetimeFigureOut">
              <a:rPr lang="en-US" smtClean="0"/>
              <a:t>11/10/2023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CF5FCA9E-7E7F-490A-9BD2-34AF1C5CF9BB}" type="slidenum">
              <a:rPr lang="en-US" smtClean="0"/>
              <a:t>‹#›</a:t>
            </a:fld>
            <a:endParaRPr lang="en-US"/>
          </a:p>
        </p:txBody>
      </p:sp>
    </p:spTree>
    <p:extLst>
      <p:ext uri="{BB962C8B-B14F-4D97-AF65-F5344CB8AC3E}">
        <p14:creationId xmlns:p14="http://schemas.microsoft.com/office/powerpoint/2010/main" val="40131799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Welcome…let’s give a huge round of applause to our very talented Cass High theater, chorus, and band students. If you would like to know more about any of these programs or how to sign up to be part of the action, there will be a representative for each program set up in the media center ready to answer all of your questions. </a:t>
            </a:r>
          </a:p>
        </p:txBody>
      </p:sp>
      <p:sp>
        <p:nvSpPr>
          <p:cNvPr id="4" name="Slide Number Placeholder 3"/>
          <p:cNvSpPr>
            <a:spLocks noGrp="1"/>
          </p:cNvSpPr>
          <p:nvPr>
            <p:ph type="sldNum" sz="quarter" idx="5"/>
          </p:nvPr>
        </p:nvSpPr>
        <p:spPr/>
        <p:txBody>
          <a:bodyPr/>
          <a:lstStyle/>
          <a:p>
            <a:fld id="{CF5FCA9E-7E7F-490A-9BD2-34AF1C5CF9BB}" type="slidenum">
              <a:rPr lang="en-US" smtClean="0"/>
              <a:t>1</a:t>
            </a:fld>
            <a:endParaRPr lang="en-US"/>
          </a:p>
        </p:txBody>
      </p:sp>
    </p:spTree>
    <p:extLst>
      <p:ext uri="{BB962C8B-B14F-4D97-AF65-F5344CB8AC3E}">
        <p14:creationId xmlns:p14="http://schemas.microsoft.com/office/powerpoint/2010/main" val="38528765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Good Evening, I am Micaela Armona the Magnet Coordinator here at Cass High School. </a:t>
            </a:r>
          </a:p>
        </p:txBody>
      </p:sp>
      <p:sp>
        <p:nvSpPr>
          <p:cNvPr id="4" name="Slide Number Placeholder 3"/>
          <p:cNvSpPr>
            <a:spLocks noGrp="1"/>
          </p:cNvSpPr>
          <p:nvPr>
            <p:ph type="sldNum" sz="quarter" idx="5"/>
          </p:nvPr>
        </p:nvSpPr>
        <p:spPr/>
        <p:txBody>
          <a:bodyPr/>
          <a:lstStyle/>
          <a:p>
            <a:fld id="{CF5FCA9E-7E7F-490A-9BD2-34AF1C5CF9BB}" type="slidenum">
              <a:rPr lang="en-US" smtClean="0"/>
              <a:t>2</a:t>
            </a:fld>
            <a:endParaRPr lang="en-US"/>
          </a:p>
        </p:txBody>
      </p:sp>
    </p:spTree>
    <p:extLst>
      <p:ext uri="{BB962C8B-B14F-4D97-AF65-F5344CB8AC3E}">
        <p14:creationId xmlns:p14="http://schemas.microsoft.com/office/powerpoint/2010/main" val="38869602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5FCA9E-7E7F-490A-9BD2-34AF1C5CF9BB}" type="slidenum">
              <a:rPr lang="en-US" smtClean="0"/>
              <a:t>3</a:t>
            </a:fld>
            <a:endParaRPr lang="en-US"/>
          </a:p>
        </p:txBody>
      </p:sp>
    </p:spTree>
    <p:extLst>
      <p:ext uri="{BB962C8B-B14F-4D97-AF65-F5344CB8AC3E}">
        <p14:creationId xmlns:p14="http://schemas.microsoft.com/office/powerpoint/2010/main" val="37163022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Mr. </a:t>
            </a:r>
            <a:r>
              <a:rPr lang="en-US" err="1"/>
              <a:t>Revard’s</a:t>
            </a:r>
            <a:r>
              <a:rPr lang="en-US"/>
              <a:t> slide for reference. </a:t>
            </a:r>
          </a:p>
        </p:txBody>
      </p:sp>
      <p:sp>
        <p:nvSpPr>
          <p:cNvPr id="4" name="Slide Number Placeholder 3"/>
          <p:cNvSpPr>
            <a:spLocks noGrp="1"/>
          </p:cNvSpPr>
          <p:nvPr>
            <p:ph type="sldNum" sz="quarter" idx="5"/>
          </p:nvPr>
        </p:nvSpPr>
        <p:spPr/>
        <p:txBody>
          <a:bodyPr/>
          <a:lstStyle/>
          <a:p>
            <a:fld id="{CF5FCA9E-7E7F-490A-9BD2-34AF1C5CF9BB}" type="slidenum">
              <a:rPr lang="en-US" smtClean="0"/>
              <a:t>4</a:t>
            </a:fld>
            <a:endParaRPr lang="en-US"/>
          </a:p>
        </p:txBody>
      </p:sp>
    </p:spTree>
    <p:extLst>
      <p:ext uri="{BB962C8B-B14F-4D97-AF65-F5344CB8AC3E}">
        <p14:creationId xmlns:p14="http://schemas.microsoft.com/office/powerpoint/2010/main" val="26224804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students absolutely know that they want to be an engineer or architect, while some students may be still figuring out what their future holds. An added advantage of our program is that no matter what academic or career paths our students decide to take, they will leave here with skills needed to not only compete in the global market but with an advantage. </a:t>
            </a:r>
          </a:p>
        </p:txBody>
      </p:sp>
      <p:sp>
        <p:nvSpPr>
          <p:cNvPr id="4" name="Slide Number Placeholder 3"/>
          <p:cNvSpPr>
            <a:spLocks noGrp="1"/>
          </p:cNvSpPr>
          <p:nvPr>
            <p:ph type="sldNum" sz="quarter" idx="5"/>
          </p:nvPr>
        </p:nvSpPr>
        <p:spPr/>
        <p:txBody>
          <a:bodyPr/>
          <a:lstStyle/>
          <a:p>
            <a:fld id="{CF5FCA9E-7E7F-490A-9BD2-34AF1C5CF9BB}" type="slidenum">
              <a:rPr lang="en-US" smtClean="0"/>
              <a:t>5</a:t>
            </a:fld>
            <a:endParaRPr lang="en-US"/>
          </a:p>
        </p:txBody>
      </p:sp>
    </p:spTree>
    <p:extLst>
      <p:ext uri="{BB962C8B-B14F-4D97-AF65-F5344CB8AC3E}">
        <p14:creationId xmlns:p14="http://schemas.microsoft.com/office/powerpoint/2010/main" val="2756002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5FCA9E-7E7F-490A-9BD2-34AF1C5CF9BB}" type="slidenum">
              <a:rPr lang="en-US" smtClean="0"/>
              <a:t>7</a:t>
            </a:fld>
            <a:endParaRPr lang="en-US"/>
          </a:p>
        </p:txBody>
      </p:sp>
    </p:spTree>
    <p:extLst>
      <p:ext uri="{BB962C8B-B14F-4D97-AF65-F5344CB8AC3E}">
        <p14:creationId xmlns:p14="http://schemas.microsoft.com/office/powerpoint/2010/main" val="2744036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Last year we had 50 students recognized by College Board for excelling in 3 or more of their AP tests. We also had 3 teachers recognized as AP teachers of distinction, meaning that at least 80% of their students took the exam and more than 50% of the students passed the exam with a 3 or higher. In addition to our many CTAE, world language, and academic diploma seals,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Our program focuses on providing students with interactive research opportunities with experts in the field and internships in their areas of interest. In order to better serve our students’ interests and provide them many career path options, I am excited to say that we are adding 2 new CTAE pathways and new courses. For each of these courses, we have already begun making community partnerships and planning future projects. For example, Dr. Mary Ritz, an international entrepreneur, CEO of </a:t>
            </a:r>
            <a:r>
              <a:rPr lang="en-US" dirty="0" err="1"/>
              <a:t>Almenta</a:t>
            </a:r>
            <a:r>
              <a:rPr lang="en-US" dirty="0"/>
              <a:t>, and marketing expert did a presentation with our students in September. She was so impressed with our students that she has committed to helping with our international business pathway, mentoring our students, and she is here tonight answer questions about how a background in international studies and languages can help you succeed. Additionally, I was able to connect with Dr. Craft, who not only wrote the curriculum for GA DOE for this </a:t>
            </a:r>
            <a:r>
              <a:rPr lang="en-US" dirty="0" err="1"/>
              <a:t>couse</a:t>
            </a:r>
            <a:r>
              <a:rPr lang="en-US" dirty="0"/>
              <a:t>, but she literally wrote the book On National Security and Central Intelligence. She has not only agreed to do virtual seminars with our students but she is also working to arrange a tour of an intelligence agency while our students are touring DC next fall.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CF5FCA9E-7E7F-490A-9BD2-34AF1C5CF9BB}" type="slidenum">
              <a:rPr lang="en-US" smtClean="0"/>
              <a:t>9</a:t>
            </a:fld>
            <a:endParaRPr lang="en-US"/>
          </a:p>
        </p:txBody>
      </p:sp>
    </p:spTree>
    <p:extLst>
      <p:ext uri="{BB962C8B-B14F-4D97-AF65-F5344CB8AC3E}">
        <p14:creationId xmlns:p14="http://schemas.microsoft.com/office/powerpoint/2010/main" val="36554065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part of the Magnet experience, student will have some </a:t>
            </a:r>
            <a:r>
              <a:rPr lang="en-US" dirty="0" err="1"/>
              <a:t>cohorted</a:t>
            </a:r>
            <a:r>
              <a:rPr lang="en-US" dirty="0"/>
              <a:t> classes each year. A </a:t>
            </a:r>
            <a:r>
              <a:rPr lang="en-US" dirty="0" err="1"/>
              <a:t>cohorted</a:t>
            </a:r>
            <a:r>
              <a:rPr lang="en-US" dirty="0"/>
              <a:t> class means that the class is populated strictly with magnet students. These classes allow our students to build stronger relationships with each other, have a built-in support system, and can have curriculum tailored to our purpose and goals. Not all of our classes are </a:t>
            </a:r>
            <a:r>
              <a:rPr lang="en-US" dirty="0" err="1"/>
              <a:t>cohorted</a:t>
            </a:r>
            <a:r>
              <a:rPr lang="en-US" dirty="0"/>
              <a:t>. Our students get plenty of opportunities </a:t>
            </a:r>
          </a:p>
          <a:p>
            <a:endParaRPr lang="en-US" dirty="0"/>
          </a:p>
        </p:txBody>
      </p:sp>
      <p:sp>
        <p:nvSpPr>
          <p:cNvPr id="4" name="Slide Number Placeholder 3"/>
          <p:cNvSpPr>
            <a:spLocks noGrp="1"/>
          </p:cNvSpPr>
          <p:nvPr>
            <p:ph type="sldNum" sz="quarter" idx="5"/>
          </p:nvPr>
        </p:nvSpPr>
        <p:spPr/>
        <p:txBody>
          <a:bodyPr/>
          <a:lstStyle/>
          <a:p>
            <a:fld id="{CF5FCA9E-7E7F-490A-9BD2-34AF1C5CF9BB}" type="slidenum">
              <a:rPr lang="en-US" smtClean="0"/>
              <a:t>10</a:t>
            </a:fld>
            <a:endParaRPr lang="en-US"/>
          </a:p>
        </p:txBody>
      </p:sp>
    </p:spTree>
    <p:extLst>
      <p:ext uri="{BB962C8B-B14F-4D97-AF65-F5344CB8AC3E}">
        <p14:creationId xmlns:p14="http://schemas.microsoft.com/office/powerpoint/2010/main" val="8092285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681C1186-2B49-4C48-A0F0-9E348EC85BFE}" type="slidenum">
              <a:rPr lang="en-US" smtClean="0"/>
              <a:t>27</a:t>
            </a:fld>
            <a:endParaRPr lang="en-US"/>
          </a:p>
        </p:txBody>
      </p:sp>
    </p:spTree>
    <p:extLst>
      <p:ext uri="{BB962C8B-B14F-4D97-AF65-F5344CB8AC3E}">
        <p14:creationId xmlns:p14="http://schemas.microsoft.com/office/powerpoint/2010/main" val="42581434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A4E6A2A-7F33-491F-97AF-7CB12BE4CE40}" type="datetimeFigureOut">
              <a:rPr lang="en-US" smtClean="0"/>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6356EA-B146-4BD5-948D-511810551B06}" type="slidenum">
              <a:rPr lang="en-US" smtClean="0"/>
              <a:t>‹#›</a:t>
            </a:fld>
            <a:endParaRPr lang="en-US"/>
          </a:p>
        </p:txBody>
      </p:sp>
    </p:spTree>
    <p:extLst>
      <p:ext uri="{BB962C8B-B14F-4D97-AF65-F5344CB8AC3E}">
        <p14:creationId xmlns:p14="http://schemas.microsoft.com/office/powerpoint/2010/main" val="10431124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A4E6A2A-7F33-491F-97AF-7CB12BE4CE40}" type="datetimeFigureOut">
              <a:rPr lang="en-US" smtClean="0"/>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6356EA-B146-4BD5-948D-511810551B06}" type="slidenum">
              <a:rPr lang="en-US" smtClean="0"/>
              <a:t>‹#›</a:t>
            </a:fld>
            <a:endParaRPr lang="en-US"/>
          </a:p>
        </p:txBody>
      </p:sp>
    </p:spTree>
    <p:extLst>
      <p:ext uri="{BB962C8B-B14F-4D97-AF65-F5344CB8AC3E}">
        <p14:creationId xmlns:p14="http://schemas.microsoft.com/office/powerpoint/2010/main" val="7946572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A4E6A2A-7F33-491F-97AF-7CB12BE4CE40}" type="datetimeFigureOut">
              <a:rPr lang="en-US" smtClean="0"/>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6356EA-B146-4BD5-948D-511810551B06}" type="slidenum">
              <a:rPr lang="en-US" smtClean="0"/>
              <a:t>‹#›</a:t>
            </a:fld>
            <a:endParaRPr lang="en-US"/>
          </a:p>
        </p:txBody>
      </p:sp>
    </p:spTree>
    <p:extLst>
      <p:ext uri="{BB962C8B-B14F-4D97-AF65-F5344CB8AC3E}">
        <p14:creationId xmlns:p14="http://schemas.microsoft.com/office/powerpoint/2010/main" val="27373974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A4E6A2A-7F33-491F-97AF-7CB12BE4CE40}" type="datetimeFigureOut">
              <a:rPr lang="en-US" smtClean="0"/>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6356EA-B146-4BD5-948D-511810551B06}" type="slidenum">
              <a:rPr lang="en-US" smtClean="0"/>
              <a:t>‹#›</a:t>
            </a:fld>
            <a:endParaRPr lang="en-US"/>
          </a:p>
        </p:txBody>
      </p:sp>
    </p:spTree>
    <p:extLst>
      <p:ext uri="{BB962C8B-B14F-4D97-AF65-F5344CB8AC3E}">
        <p14:creationId xmlns:p14="http://schemas.microsoft.com/office/powerpoint/2010/main" val="25821163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A4E6A2A-7F33-491F-97AF-7CB12BE4CE40}" type="datetimeFigureOut">
              <a:rPr lang="en-US" smtClean="0"/>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6356EA-B146-4BD5-948D-511810551B06}" type="slidenum">
              <a:rPr lang="en-US" smtClean="0"/>
              <a:t>‹#›</a:t>
            </a:fld>
            <a:endParaRPr lang="en-US"/>
          </a:p>
        </p:txBody>
      </p:sp>
    </p:spTree>
    <p:extLst>
      <p:ext uri="{BB962C8B-B14F-4D97-AF65-F5344CB8AC3E}">
        <p14:creationId xmlns:p14="http://schemas.microsoft.com/office/powerpoint/2010/main" val="17436457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A4E6A2A-7F33-491F-97AF-7CB12BE4CE40}" type="datetimeFigureOut">
              <a:rPr lang="en-US" smtClean="0"/>
              <a:t>11/10/2023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6356EA-B146-4BD5-948D-511810551B06}" type="slidenum">
              <a:rPr lang="en-US" smtClean="0"/>
              <a:t>‹#›</a:t>
            </a:fld>
            <a:endParaRPr lang="en-US"/>
          </a:p>
        </p:txBody>
      </p:sp>
    </p:spTree>
    <p:extLst>
      <p:ext uri="{BB962C8B-B14F-4D97-AF65-F5344CB8AC3E}">
        <p14:creationId xmlns:p14="http://schemas.microsoft.com/office/powerpoint/2010/main" val="32010360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A4E6A2A-7F33-491F-97AF-7CB12BE4CE40}" type="datetimeFigureOut">
              <a:rPr lang="en-US" smtClean="0"/>
              <a:t>11/10/2023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C6356EA-B146-4BD5-948D-511810551B06}" type="slidenum">
              <a:rPr lang="en-US" smtClean="0"/>
              <a:t>‹#›</a:t>
            </a:fld>
            <a:endParaRPr lang="en-US"/>
          </a:p>
        </p:txBody>
      </p:sp>
    </p:spTree>
    <p:extLst>
      <p:ext uri="{BB962C8B-B14F-4D97-AF65-F5344CB8AC3E}">
        <p14:creationId xmlns:p14="http://schemas.microsoft.com/office/powerpoint/2010/main" val="32236406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A4E6A2A-7F33-491F-97AF-7CB12BE4CE40}" type="datetimeFigureOut">
              <a:rPr lang="en-US" smtClean="0"/>
              <a:t>11/10/2023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C6356EA-B146-4BD5-948D-511810551B06}" type="slidenum">
              <a:rPr lang="en-US" smtClean="0"/>
              <a:t>‹#›</a:t>
            </a:fld>
            <a:endParaRPr lang="en-US"/>
          </a:p>
        </p:txBody>
      </p:sp>
    </p:spTree>
    <p:extLst>
      <p:ext uri="{BB962C8B-B14F-4D97-AF65-F5344CB8AC3E}">
        <p14:creationId xmlns:p14="http://schemas.microsoft.com/office/powerpoint/2010/main" val="12871067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4E6A2A-7F33-491F-97AF-7CB12BE4CE40}" type="datetimeFigureOut">
              <a:rPr lang="en-US" smtClean="0"/>
              <a:t>11/10/2023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C6356EA-B146-4BD5-948D-511810551B06}" type="slidenum">
              <a:rPr lang="en-US" smtClean="0"/>
              <a:t>‹#›</a:t>
            </a:fld>
            <a:endParaRPr lang="en-US"/>
          </a:p>
        </p:txBody>
      </p:sp>
    </p:spTree>
    <p:extLst>
      <p:ext uri="{BB962C8B-B14F-4D97-AF65-F5344CB8AC3E}">
        <p14:creationId xmlns:p14="http://schemas.microsoft.com/office/powerpoint/2010/main" val="17406929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A4E6A2A-7F33-491F-97AF-7CB12BE4CE40}" type="datetimeFigureOut">
              <a:rPr lang="en-US" smtClean="0"/>
              <a:t>11/10/2023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6356EA-B146-4BD5-948D-511810551B06}" type="slidenum">
              <a:rPr lang="en-US" smtClean="0"/>
              <a:t>‹#›</a:t>
            </a:fld>
            <a:endParaRPr lang="en-US"/>
          </a:p>
        </p:txBody>
      </p:sp>
    </p:spTree>
    <p:extLst>
      <p:ext uri="{BB962C8B-B14F-4D97-AF65-F5344CB8AC3E}">
        <p14:creationId xmlns:p14="http://schemas.microsoft.com/office/powerpoint/2010/main" val="2970975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A4E6A2A-7F33-491F-97AF-7CB12BE4CE40}" type="datetimeFigureOut">
              <a:rPr lang="en-US" smtClean="0"/>
              <a:t>11/10/2023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6356EA-B146-4BD5-948D-511810551B06}" type="slidenum">
              <a:rPr lang="en-US" smtClean="0"/>
              <a:t>‹#›</a:t>
            </a:fld>
            <a:endParaRPr lang="en-US"/>
          </a:p>
        </p:txBody>
      </p:sp>
    </p:spTree>
    <p:extLst>
      <p:ext uri="{BB962C8B-B14F-4D97-AF65-F5344CB8AC3E}">
        <p14:creationId xmlns:p14="http://schemas.microsoft.com/office/powerpoint/2010/main" val="10193423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4E6A2A-7F33-491F-97AF-7CB12BE4CE40}" type="datetimeFigureOut">
              <a:rPr lang="en-US" smtClean="0"/>
              <a:t>11/10/2023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6356EA-B146-4BD5-948D-511810551B06}" type="slidenum">
              <a:rPr lang="en-US" smtClean="0"/>
              <a:t>‹#›</a:t>
            </a:fld>
            <a:endParaRPr lang="en-US"/>
          </a:p>
        </p:txBody>
      </p:sp>
    </p:spTree>
    <p:extLst>
      <p:ext uri="{BB962C8B-B14F-4D97-AF65-F5344CB8AC3E}">
        <p14:creationId xmlns:p14="http://schemas.microsoft.com/office/powerpoint/2010/main" val="982830821"/>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diagramLayout" Target="../diagrams/layout1.xml"/><Relationship Id="rId7" Type="http://schemas.openxmlformats.org/officeDocument/2006/relationships/image" Target="../media/image47.png"/><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chart" Target="../charts/chart1.xml"/><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Fall Magnet Night Presentation">
            <a:hlinkClick r:id="" action="ppaction://media"/>
            <a:extLst>
              <a:ext uri="{FF2B5EF4-FFF2-40B4-BE49-F238E27FC236}">
                <a16:creationId xmlns:a16="http://schemas.microsoft.com/office/drawing/2014/main" id="{35373888-E0B7-4397-A23E-F008F2B38ED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80010" y="-1588"/>
            <a:ext cx="12272010" cy="6856413"/>
          </a:xfrm>
        </p:spPr>
      </p:pic>
    </p:spTree>
    <p:extLst>
      <p:ext uri="{BB962C8B-B14F-4D97-AF65-F5344CB8AC3E}">
        <p14:creationId xmlns:p14="http://schemas.microsoft.com/office/powerpoint/2010/main" val="3154646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7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Alternate Process 2">
            <a:extLst>
              <a:ext uri="{FF2B5EF4-FFF2-40B4-BE49-F238E27FC236}">
                <a16:creationId xmlns:a16="http://schemas.microsoft.com/office/drawing/2014/main" id="{E708F21B-41BE-60A4-05B2-DBE38A8EACF5}"/>
              </a:ext>
            </a:extLst>
          </p:cNvPr>
          <p:cNvSpPr/>
          <p:nvPr/>
        </p:nvSpPr>
        <p:spPr>
          <a:xfrm>
            <a:off x="231648" y="195072"/>
            <a:ext cx="5455158" cy="3087624"/>
          </a:xfrm>
          <a:prstGeom prst="flowChartAlternateProcess">
            <a:avLst/>
          </a:prstGeom>
          <a:solidFill>
            <a:srgbClr val="1B16A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spcBef>
                <a:spcPts val="0"/>
              </a:spcBef>
              <a:spcAft>
                <a:spcPts val="0"/>
              </a:spcAft>
              <a:tabLst>
                <a:tab pos="457200" algn="l"/>
              </a:tabLst>
            </a:pPr>
            <a:r>
              <a:rPr lang="en-US" sz="1800" b="1" kern="0" dirty="0">
                <a:solidFill>
                  <a:schemeClr val="bg1"/>
                </a:solidFill>
                <a:effectLst/>
                <a:latin typeface="Century Gothic" panose="020B0502020202020204" pitchFamily="34" charset="0"/>
                <a:ea typeface="Times New Roman" panose="02020603050405020304" pitchFamily="18" charset="0"/>
                <a:cs typeface="Times New Roman" panose="02020603050405020304" pitchFamily="18" charset="0"/>
              </a:rPr>
              <a:t>Global Perspective</a:t>
            </a:r>
            <a:r>
              <a:rPr lang="en-US" sz="1800" kern="0" dirty="0">
                <a:solidFill>
                  <a:schemeClr val="bg1"/>
                </a:solidFill>
                <a:effectLst/>
                <a:latin typeface="Century Gothic" panose="020B0502020202020204" pitchFamily="34" charset="0"/>
                <a:ea typeface="Times New Roman" panose="02020603050405020304" pitchFamily="18" charset="0"/>
                <a:cs typeface="Times New Roman" panose="02020603050405020304" pitchFamily="18" charset="0"/>
              </a:rPr>
              <a:t>: An international studies magnet program provides students with a unique opportunity to gain a global perspective. In an increasingly interconnected world, understanding different cultures, languages, and global issues is invaluable. Students will be better equipped to thrive in a globalized workforce.</a:t>
            </a:r>
            <a:endParaRPr lang="en-US" sz="18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4" name="Alternate Process 3">
            <a:extLst>
              <a:ext uri="{FF2B5EF4-FFF2-40B4-BE49-F238E27FC236}">
                <a16:creationId xmlns:a16="http://schemas.microsoft.com/office/drawing/2014/main" id="{36FC0F86-ADD5-6327-7B23-7A055EE1F6EF}"/>
              </a:ext>
            </a:extLst>
          </p:cNvPr>
          <p:cNvSpPr/>
          <p:nvPr/>
        </p:nvSpPr>
        <p:spPr>
          <a:xfrm>
            <a:off x="5925312" y="3502152"/>
            <a:ext cx="6120383" cy="3233928"/>
          </a:xfrm>
          <a:prstGeom prst="flowChartAlternateProcess">
            <a:avLst/>
          </a:prstGeom>
          <a:solidFill>
            <a:srgbClr val="1B16A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spcBef>
                <a:spcPts val="0"/>
              </a:spcBef>
              <a:spcAft>
                <a:spcPts val="0"/>
              </a:spcAft>
              <a:tabLst>
                <a:tab pos="457200" algn="l"/>
              </a:tabLst>
            </a:pPr>
            <a:r>
              <a:rPr lang="en-US" sz="2000" b="1" kern="0" dirty="0">
                <a:solidFill>
                  <a:schemeClr val="bg1"/>
                </a:solidFill>
                <a:effectLst/>
                <a:latin typeface="Century Gothic" panose="020B0502020202020204" pitchFamily="34" charset="0"/>
                <a:ea typeface="Times New Roman" panose="02020603050405020304" pitchFamily="18" charset="0"/>
                <a:cs typeface="Times New Roman" panose="02020603050405020304" pitchFamily="18" charset="0"/>
              </a:rPr>
              <a:t>Language Skills</a:t>
            </a:r>
            <a:r>
              <a:rPr lang="en-US" sz="2000" kern="0" dirty="0">
                <a:solidFill>
                  <a:schemeClr val="bg1"/>
                </a:solidFill>
                <a:effectLst/>
                <a:latin typeface="Century Gothic" panose="020B0502020202020204" pitchFamily="34" charset="0"/>
                <a:ea typeface="Times New Roman" panose="02020603050405020304" pitchFamily="18" charset="0"/>
                <a:cs typeface="Times New Roman" panose="02020603050405020304" pitchFamily="18" charset="0"/>
              </a:rPr>
              <a:t>: Mastery of a second language is a significant asset in many career paths. Students in this program can become proficient in a foreign language, enhancing their marketability and communication skills.</a:t>
            </a:r>
            <a:endParaRPr lang="en-US" sz="2000"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p:txBody>
      </p:sp>
      <p:pic>
        <p:nvPicPr>
          <p:cNvPr id="5" name="Content Placeholder 4" descr="A picture containing timeline&#10;&#10;Description automatically generated">
            <a:extLst>
              <a:ext uri="{FF2B5EF4-FFF2-40B4-BE49-F238E27FC236}">
                <a16:creationId xmlns:a16="http://schemas.microsoft.com/office/drawing/2014/main" id="{3FCC2939-3961-7179-8947-8224BAC80B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993" y="3575304"/>
            <a:ext cx="5455159" cy="3087624"/>
          </a:xfrm>
          <a:prstGeom prst="roundRect">
            <a:avLst>
              <a:gd name="adj" fmla="val 11111"/>
            </a:avLst>
          </a:prstGeom>
          <a:ln w="190500" cap="rnd">
            <a:solidFill>
              <a:schemeClr val="bg1"/>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11" name="Picture 10" descr="A person standing in front of a large screen&#10;&#10;Description automatically generated">
            <a:extLst>
              <a:ext uri="{FF2B5EF4-FFF2-40B4-BE49-F238E27FC236}">
                <a16:creationId xmlns:a16="http://schemas.microsoft.com/office/drawing/2014/main" id="{1A54087F-276B-1DE1-37B4-BE183A1D4F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25312" y="195072"/>
            <a:ext cx="2962656" cy="3002280"/>
          </a:xfrm>
          <a:prstGeom prst="roundRect">
            <a:avLst>
              <a:gd name="adj" fmla="val 11111"/>
            </a:avLst>
          </a:prstGeom>
          <a:solidFill>
            <a:schemeClr val="bg1"/>
          </a:solidFill>
          <a:ln w="190500" cap="rnd">
            <a:solidFill>
              <a:schemeClr val="bg1"/>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13" name="Picture 12" descr="A person and person in a dress&#10;&#10;Description automatically generated">
            <a:extLst>
              <a:ext uri="{FF2B5EF4-FFF2-40B4-BE49-F238E27FC236}">
                <a16:creationId xmlns:a16="http://schemas.microsoft.com/office/drawing/2014/main" id="{0A9A8184-06EA-D824-1876-8DBCE88E1C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29344" y="195072"/>
            <a:ext cx="2828545" cy="3002280"/>
          </a:xfrm>
          <a:prstGeom prst="roundRect">
            <a:avLst>
              <a:gd name="adj" fmla="val 11111"/>
            </a:avLst>
          </a:prstGeom>
          <a:ln w="190500" cap="rnd">
            <a:solidFill>
              <a:schemeClr val="bg1"/>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val="22601828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EB3FE21D-DCB7-5245-061D-49353DAB72CE}"/>
              </a:ext>
            </a:extLst>
          </p:cNvPr>
          <p:cNvSpPr/>
          <p:nvPr/>
        </p:nvSpPr>
        <p:spPr>
          <a:xfrm>
            <a:off x="0" y="0"/>
            <a:ext cx="3100387" cy="6186487"/>
          </a:xfrm>
          <a:prstGeom prst="roundRect">
            <a:avLst/>
          </a:prstGeom>
          <a:solidFill>
            <a:srgbClr val="1B16A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301672F-C8CF-61BF-1381-40A7DD12B2C3}"/>
              </a:ext>
            </a:extLst>
          </p:cNvPr>
          <p:cNvSpPr txBox="1"/>
          <p:nvPr/>
        </p:nvSpPr>
        <p:spPr>
          <a:xfrm>
            <a:off x="407192" y="246310"/>
            <a:ext cx="2457450" cy="5693866"/>
          </a:xfrm>
          <a:prstGeom prst="rect">
            <a:avLst/>
          </a:prstGeom>
          <a:noFill/>
        </p:spPr>
        <p:txBody>
          <a:bodyPr wrap="square" rtlCol="0">
            <a:spAutoFit/>
          </a:bodyPr>
          <a:lstStyle/>
          <a:p>
            <a:pPr marR="0" lvl="0">
              <a:spcBef>
                <a:spcPts val="0"/>
              </a:spcBef>
              <a:spcAft>
                <a:spcPts val="0"/>
              </a:spcAft>
              <a:tabLst>
                <a:tab pos="457200" algn="l"/>
              </a:tabLst>
            </a:pPr>
            <a:r>
              <a:rPr lang="en-US" b="1" kern="0" dirty="0">
                <a:solidFill>
                  <a:schemeClr val="bg1"/>
                </a:solidFill>
                <a:effectLst/>
                <a:latin typeface="Century Gothic" panose="020B0502020202020204" pitchFamily="34" charset="0"/>
                <a:ea typeface="Times New Roman" panose="02020603050405020304" pitchFamily="18" charset="0"/>
                <a:cs typeface="Times New Roman" panose="02020603050405020304" pitchFamily="18" charset="0"/>
              </a:rPr>
              <a:t>Academic Rigor</a:t>
            </a:r>
            <a:r>
              <a:rPr lang="en-US" kern="0" dirty="0">
                <a:solidFill>
                  <a:schemeClr val="bg1"/>
                </a:solidFill>
                <a:effectLst/>
                <a:latin typeface="Century Gothic" panose="020B0502020202020204" pitchFamily="34" charset="0"/>
                <a:ea typeface="Times New Roman" panose="02020603050405020304" pitchFamily="18" charset="0"/>
                <a:cs typeface="Times New Roman" panose="02020603050405020304" pitchFamily="18" charset="0"/>
              </a:rPr>
              <a:t>: Our program involves in-depth research, critical thinking, and analytical skills development. We offer over 23 Advanced Placement courses as well as unique CTAE pathways. These courses make a student's academic transcript more impressive and demonstrate a commitment to challenging coursework.</a:t>
            </a:r>
            <a:endParaRPr lang="en-US" kern="1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p:txBody>
      </p:sp>
      <p:pic>
        <p:nvPicPr>
          <p:cNvPr id="5" name="Picture 4" descr="A grey and red card with text and numbers&#10;&#10;Description automatically generated">
            <a:extLst>
              <a:ext uri="{FF2B5EF4-FFF2-40B4-BE49-F238E27FC236}">
                <a16:creationId xmlns:a16="http://schemas.microsoft.com/office/drawing/2014/main" id="{0BF19A03-728E-CCB0-DD3A-8BD1A489EB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6600" y="-1"/>
            <a:ext cx="5105400" cy="3871913"/>
          </a:xfrm>
          <a:prstGeom prst="rect">
            <a:avLst/>
          </a:prstGeom>
        </p:spPr>
      </p:pic>
      <p:pic>
        <p:nvPicPr>
          <p:cNvPr id="7" name="Picture 6" descr="A close-up of a cell phone screen&#10;&#10;Description automatically generated">
            <a:extLst>
              <a:ext uri="{FF2B5EF4-FFF2-40B4-BE49-F238E27FC236}">
                <a16:creationId xmlns:a16="http://schemas.microsoft.com/office/drawing/2014/main" id="{BA890E4C-64FC-3D26-0610-C742DBF98E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0387" y="-1"/>
            <a:ext cx="4089574" cy="3871913"/>
          </a:xfrm>
          <a:prstGeom prst="rect">
            <a:avLst/>
          </a:prstGeom>
        </p:spPr>
      </p:pic>
      <p:sp>
        <p:nvSpPr>
          <p:cNvPr id="10" name="Pentagon 9">
            <a:extLst>
              <a:ext uri="{FF2B5EF4-FFF2-40B4-BE49-F238E27FC236}">
                <a16:creationId xmlns:a16="http://schemas.microsoft.com/office/drawing/2014/main" id="{D05CF1E6-3E1A-76EF-92DF-0E523C1D072B}"/>
              </a:ext>
            </a:extLst>
          </p:cNvPr>
          <p:cNvSpPr/>
          <p:nvPr/>
        </p:nvSpPr>
        <p:spPr>
          <a:xfrm>
            <a:off x="3271834" y="4118223"/>
            <a:ext cx="8920166" cy="2068264"/>
          </a:xfrm>
          <a:prstGeom prst="homePlat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996A1A57-31EF-0C5D-C001-95C493FF1D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7579" y="4414838"/>
            <a:ext cx="7679534" cy="1414462"/>
          </a:xfrm>
          <a:prstGeom prst="rect">
            <a:avLst/>
          </a:prstGeom>
        </p:spPr>
      </p:pic>
      <p:sp>
        <p:nvSpPr>
          <p:cNvPr id="12" name="TextBox 11">
            <a:extLst>
              <a:ext uri="{FF2B5EF4-FFF2-40B4-BE49-F238E27FC236}">
                <a16:creationId xmlns:a16="http://schemas.microsoft.com/office/drawing/2014/main" id="{25CB9C09-F3E2-A09B-D112-EC1E7FD76841}"/>
              </a:ext>
            </a:extLst>
          </p:cNvPr>
          <p:cNvSpPr txBox="1"/>
          <p:nvPr/>
        </p:nvSpPr>
        <p:spPr>
          <a:xfrm>
            <a:off x="109537" y="6252269"/>
            <a:ext cx="11972925" cy="461665"/>
          </a:xfrm>
          <a:prstGeom prst="rect">
            <a:avLst/>
          </a:prstGeom>
          <a:noFill/>
        </p:spPr>
        <p:txBody>
          <a:bodyPr wrap="square" lIns="91440" tIns="45720" rIns="91440" bIns="45720" rtlCol="0" anchor="t">
            <a:spAutoFit/>
          </a:bodyPr>
          <a:lstStyle/>
          <a:p>
            <a:pPr algn="ctr"/>
            <a:r>
              <a:rPr lang="en-US" sz="2400" dirty="0">
                <a:solidFill>
                  <a:srgbClr val="FFFFCC"/>
                </a:solidFill>
                <a:latin typeface="Coolvetica Rg"/>
              </a:rPr>
              <a:t>Being part of our Magnet Program </a:t>
            </a:r>
            <a:r>
              <a:rPr lang="en-US" sz="2000" dirty="0">
                <a:solidFill>
                  <a:srgbClr val="FFFFCC"/>
                </a:solidFill>
                <a:latin typeface="Coolvetica Rg"/>
              </a:rPr>
              <a:t>provides</a:t>
            </a:r>
            <a:r>
              <a:rPr lang="en-US" sz="2400" dirty="0">
                <a:solidFill>
                  <a:srgbClr val="FFFFCC"/>
                </a:solidFill>
                <a:latin typeface="Coolvetica Rg"/>
              </a:rPr>
              <a:t> you with opportunities to stand out to colleges.  </a:t>
            </a:r>
            <a:endParaRPr lang="en-US" sz="2400" dirty="0">
              <a:solidFill>
                <a:srgbClr val="FFFFCC"/>
              </a:solidFill>
              <a:latin typeface="Coolvetica Rg" panose="020B0603030602020004" pitchFamily="34" charset="0"/>
            </a:endParaRPr>
          </a:p>
        </p:txBody>
      </p:sp>
    </p:spTree>
    <p:extLst>
      <p:ext uri="{BB962C8B-B14F-4D97-AF65-F5344CB8AC3E}">
        <p14:creationId xmlns:p14="http://schemas.microsoft.com/office/powerpoint/2010/main" val="25411093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a notepad&#10;&#10;Description automatically generated">
            <a:extLst>
              <a:ext uri="{FF2B5EF4-FFF2-40B4-BE49-F238E27FC236}">
                <a16:creationId xmlns:a16="http://schemas.microsoft.com/office/drawing/2014/main" id="{C50BDFD7-0908-D332-9E8A-0FFD75A8A6D3}"/>
              </a:ext>
            </a:extLst>
          </p:cNvPr>
          <p:cNvPicPr>
            <a:picLocks noChangeAspect="1"/>
          </p:cNvPicPr>
          <p:nvPr/>
        </p:nvPicPr>
        <p:blipFill>
          <a:blip r:embed="rId2"/>
          <a:stretch>
            <a:fillRect/>
          </a:stretch>
        </p:blipFill>
        <p:spPr>
          <a:xfrm>
            <a:off x="165797" y="104713"/>
            <a:ext cx="3288289" cy="1850194"/>
          </a:xfrm>
          <a:prstGeom prst="rect">
            <a:avLst/>
          </a:prstGeom>
        </p:spPr>
      </p:pic>
      <p:sp>
        <p:nvSpPr>
          <p:cNvPr id="3" name="Rectangle: Rounded Corners 2">
            <a:extLst>
              <a:ext uri="{FF2B5EF4-FFF2-40B4-BE49-F238E27FC236}">
                <a16:creationId xmlns:a16="http://schemas.microsoft.com/office/drawing/2014/main" id="{1B7960BF-9671-B103-C8F8-D07E4919EB01}"/>
              </a:ext>
            </a:extLst>
          </p:cNvPr>
          <p:cNvSpPr/>
          <p:nvPr/>
        </p:nvSpPr>
        <p:spPr>
          <a:xfrm>
            <a:off x="8518251" y="256841"/>
            <a:ext cx="3354400" cy="6383656"/>
          </a:xfrm>
          <a:prstGeom prst="roundRect">
            <a:avLst/>
          </a:prstGeom>
          <a:solidFill>
            <a:srgbClr val="21C6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lowchart: Alternate Process 4">
            <a:extLst>
              <a:ext uri="{FF2B5EF4-FFF2-40B4-BE49-F238E27FC236}">
                <a16:creationId xmlns:a16="http://schemas.microsoft.com/office/drawing/2014/main" id="{3A6CEA7F-6A09-AC7A-230E-0C61E4D609CD}"/>
              </a:ext>
            </a:extLst>
          </p:cNvPr>
          <p:cNvSpPr/>
          <p:nvPr/>
        </p:nvSpPr>
        <p:spPr>
          <a:xfrm>
            <a:off x="3743286" y="3648721"/>
            <a:ext cx="4485632" cy="3104565"/>
          </a:xfrm>
          <a:prstGeom prst="flowChartAlternateProcess">
            <a:avLst/>
          </a:prstGeom>
          <a:solidFill>
            <a:srgbClr val="21C6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14D4383F-AC06-3D37-0667-DAF79BF1531A}"/>
              </a:ext>
            </a:extLst>
          </p:cNvPr>
          <p:cNvSpPr/>
          <p:nvPr/>
        </p:nvSpPr>
        <p:spPr>
          <a:xfrm>
            <a:off x="8518251" y="339544"/>
            <a:ext cx="3327513" cy="584775"/>
          </a:xfrm>
          <a:prstGeom prst="rect">
            <a:avLst/>
          </a:prstGeom>
          <a:noFill/>
        </p:spPr>
        <p:txBody>
          <a:bodyPr wrap="none" lIns="91440" tIns="45720" rIns="91440" bIns="45720">
            <a:spAutoFit/>
          </a:bodyPr>
          <a:lstStyle/>
          <a:p>
            <a:pPr algn="ctr"/>
            <a:r>
              <a:rPr lang="en-US" sz="32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Academic Benefits</a:t>
            </a:r>
          </a:p>
        </p:txBody>
      </p:sp>
      <p:sp>
        <p:nvSpPr>
          <p:cNvPr id="10" name="TextBox 9">
            <a:extLst>
              <a:ext uri="{FF2B5EF4-FFF2-40B4-BE49-F238E27FC236}">
                <a16:creationId xmlns:a16="http://schemas.microsoft.com/office/drawing/2014/main" id="{D12F354A-3A27-D5C2-76C4-4FA8CA2B72B2}"/>
              </a:ext>
            </a:extLst>
          </p:cNvPr>
          <p:cNvSpPr txBox="1"/>
          <p:nvPr/>
        </p:nvSpPr>
        <p:spPr>
          <a:xfrm>
            <a:off x="8664606" y="1029810"/>
            <a:ext cx="3080551" cy="5478423"/>
          </a:xfrm>
          <a:prstGeom prst="rect">
            <a:avLst/>
          </a:prstGeom>
          <a:noFill/>
        </p:spPr>
        <p:txBody>
          <a:bodyPr wrap="square" rtlCol="0">
            <a:spAutoFit/>
          </a:bodyPr>
          <a:lstStyle/>
          <a:p>
            <a:r>
              <a:rPr lang="en-US" sz="1600" b="1" dirty="0">
                <a:solidFill>
                  <a:schemeClr val="bg1"/>
                </a:solidFill>
                <a:latin typeface="Century Gothic" panose="020B0502020202020204" pitchFamily="34" charset="0"/>
              </a:rPr>
              <a:t>Comparison studies examining the academic performance of AP vs. non-AP students show AP students have: </a:t>
            </a:r>
          </a:p>
          <a:p>
            <a:endParaRPr lang="en-US" sz="1600" b="1" dirty="0">
              <a:solidFill>
                <a:schemeClr val="bg1"/>
              </a:solidFill>
              <a:latin typeface="Century Gothic" panose="020B0502020202020204" pitchFamily="34" charset="0"/>
            </a:endParaRPr>
          </a:p>
          <a:p>
            <a:pPr marL="285750" indent="-285750">
              <a:buFont typeface="Arial" panose="020B0604020202020204" pitchFamily="34" charset="0"/>
              <a:buChar char="•"/>
            </a:pPr>
            <a:r>
              <a:rPr lang="en-US" sz="1600" b="1" dirty="0">
                <a:solidFill>
                  <a:schemeClr val="bg1"/>
                </a:solidFill>
                <a:latin typeface="Century Gothic" panose="020B0502020202020204" pitchFamily="34" charset="0"/>
              </a:rPr>
              <a:t>higher standardized test scores</a:t>
            </a:r>
          </a:p>
          <a:p>
            <a:pPr marL="285750" indent="-285750">
              <a:buFont typeface="Arial" panose="020B0604020202020204" pitchFamily="34" charset="0"/>
              <a:buChar char="•"/>
            </a:pPr>
            <a:r>
              <a:rPr lang="en-US" sz="1600" b="1" dirty="0">
                <a:solidFill>
                  <a:schemeClr val="bg1"/>
                </a:solidFill>
                <a:latin typeface="Century Gothic" panose="020B0502020202020204" pitchFamily="34" charset="0"/>
              </a:rPr>
              <a:t>higher college attendance rates</a:t>
            </a:r>
          </a:p>
          <a:p>
            <a:pPr marL="285750" indent="-285750">
              <a:buFont typeface="Arial" panose="020B0604020202020204" pitchFamily="34" charset="0"/>
              <a:buChar char="•"/>
            </a:pPr>
            <a:r>
              <a:rPr lang="en-US" sz="1600" b="1" dirty="0">
                <a:solidFill>
                  <a:schemeClr val="bg1"/>
                </a:solidFill>
                <a:latin typeface="Century Gothic" panose="020B0502020202020204" pitchFamily="34" charset="0"/>
              </a:rPr>
              <a:t>higher likelihood of majoring in a field related to AP coursework</a:t>
            </a:r>
          </a:p>
          <a:p>
            <a:pPr marL="285750" indent="-285750">
              <a:buFont typeface="Arial" panose="020B0604020202020204" pitchFamily="34" charset="0"/>
              <a:buChar char="•"/>
            </a:pPr>
            <a:r>
              <a:rPr lang="en-US" sz="1600" b="1" dirty="0">
                <a:solidFill>
                  <a:schemeClr val="bg1"/>
                </a:solidFill>
                <a:latin typeface="Century Gothic" panose="020B0502020202020204" pitchFamily="34" charset="0"/>
              </a:rPr>
              <a:t>higher college graduation rates</a:t>
            </a:r>
          </a:p>
          <a:p>
            <a:pPr marL="285750" indent="-285750">
              <a:buFont typeface="Arial" panose="020B0604020202020204" pitchFamily="34" charset="0"/>
              <a:buChar char="•"/>
            </a:pPr>
            <a:r>
              <a:rPr lang="en-US" sz="1600" b="1" dirty="0">
                <a:solidFill>
                  <a:schemeClr val="bg1"/>
                </a:solidFill>
                <a:latin typeface="Century Gothic" panose="020B0502020202020204" pitchFamily="34" charset="0"/>
              </a:rPr>
              <a:t>stronger writing ability in college for students who take AP English</a:t>
            </a:r>
          </a:p>
          <a:p>
            <a:pPr marL="285750" indent="-285750">
              <a:buFont typeface="Arial" panose="020B0604020202020204" pitchFamily="34" charset="0"/>
              <a:buChar char="•"/>
            </a:pPr>
            <a:r>
              <a:rPr lang="en-US" sz="1600" b="1" dirty="0">
                <a:solidFill>
                  <a:schemeClr val="bg1"/>
                </a:solidFill>
                <a:latin typeface="Century Gothic" panose="020B0502020202020204" pitchFamily="34" charset="0"/>
              </a:rPr>
              <a:t>higher rates of obtaining advanced degrees and higher future incomes</a:t>
            </a:r>
          </a:p>
          <a:p>
            <a:pPr marL="285750" indent="-285750">
              <a:buFont typeface="Arial" panose="020B0604020202020204" pitchFamily="34" charset="0"/>
              <a:buChar char="•"/>
            </a:pPr>
            <a:endParaRPr lang="en-US" sz="1400" dirty="0">
              <a:latin typeface="Century Gothic" panose="020B0502020202020204" pitchFamily="34" charset="0"/>
            </a:endParaRPr>
          </a:p>
        </p:txBody>
      </p:sp>
      <p:sp>
        <p:nvSpPr>
          <p:cNvPr id="16" name="Oval 15">
            <a:extLst>
              <a:ext uri="{FF2B5EF4-FFF2-40B4-BE49-F238E27FC236}">
                <a16:creationId xmlns:a16="http://schemas.microsoft.com/office/drawing/2014/main" id="{0BAC660B-EAC6-A341-D128-DE8BF7848C95}"/>
              </a:ext>
            </a:extLst>
          </p:cNvPr>
          <p:cNvSpPr/>
          <p:nvPr/>
        </p:nvSpPr>
        <p:spPr>
          <a:xfrm>
            <a:off x="3743286" y="2175030"/>
            <a:ext cx="4485632" cy="13494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FC1396C-3AEA-1056-CF48-17533D6F8A72}"/>
              </a:ext>
            </a:extLst>
          </p:cNvPr>
          <p:cNvSpPr/>
          <p:nvPr/>
        </p:nvSpPr>
        <p:spPr>
          <a:xfrm>
            <a:off x="3600440" y="2518196"/>
            <a:ext cx="4771323" cy="646331"/>
          </a:xfrm>
          <a:prstGeom prst="rect">
            <a:avLst/>
          </a:prstGeom>
          <a:noFill/>
        </p:spPr>
        <p:txBody>
          <a:bodyPr wrap="square" lIns="91440" tIns="45720" rIns="91440" bIns="45720">
            <a:spAutoFit/>
          </a:bodyPr>
          <a:lstStyle/>
          <a:p>
            <a:pPr algn="ctr"/>
            <a:r>
              <a:rPr lang="en-US"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Current Research Says</a:t>
            </a:r>
          </a:p>
        </p:txBody>
      </p:sp>
      <p:sp>
        <p:nvSpPr>
          <p:cNvPr id="14" name="Flowchart: Off-page Connector 13">
            <a:extLst>
              <a:ext uri="{FF2B5EF4-FFF2-40B4-BE49-F238E27FC236}">
                <a16:creationId xmlns:a16="http://schemas.microsoft.com/office/drawing/2014/main" id="{C05F917A-0F65-32F2-2CE2-8ED5A6847FFD}"/>
              </a:ext>
            </a:extLst>
          </p:cNvPr>
          <p:cNvSpPr/>
          <p:nvPr/>
        </p:nvSpPr>
        <p:spPr>
          <a:xfrm>
            <a:off x="165797" y="2175029"/>
            <a:ext cx="3288289" cy="4578258"/>
          </a:xfrm>
          <a:prstGeom prst="flowChartOffpageConnector">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5" name="TextBox 14">
            <a:extLst>
              <a:ext uri="{FF2B5EF4-FFF2-40B4-BE49-F238E27FC236}">
                <a16:creationId xmlns:a16="http://schemas.microsoft.com/office/drawing/2014/main" id="{B117F8EC-D0BC-AFBA-1269-2A316ED96443}"/>
              </a:ext>
            </a:extLst>
          </p:cNvPr>
          <p:cNvSpPr txBox="1"/>
          <p:nvPr/>
        </p:nvSpPr>
        <p:spPr>
          <a:xfrm>
            <a:off x="165796" y="2317072"/>
            <a:ext cx="3288155" cy="3754874"/>
          </a:xfrm>
          <a:prstGeom prst="rect">
            <a:avLst/>
          </a:prstGeom>
          <a:noFill/>
        </p:spPr>
        <p:txBody>
          <a:bodyPr wrap="square" rtlCol="0">
            <a:spAutoFit/>
          </a:bodyPr>
          <a:lstStyle/>
          <a:p>
            <a:pPr marL="285750" indent="-285750">
              <a:buFont typeface="Arial" panose="020B0604020202020204" pitchFamily="34" charset="0"/>
              <a:buChar char="•"/>
            </a:pPr>
            <a:r>
              <a:rPr lang="en-US" sz="1400" b="1" dirty="0">
                <a:solidFill>
                  <a:schemeClr val="bg1"/>
                </a:solidFill>
                <a:latin typeface="Century Gothic" panose="020B0502020202020204" pitchFamily="34" charset="0"/>
                <a:ea typeface="ADLaM Display" panose="020B0604020202020204" pitchFamily="2" charset="0"/>
                <a:cs typeface="ADLaM Display" panose="020B0604020202020204" pitchFamily="2" charset="0"/>
              </a:rPr>
              <a:t>Start earning college credit as a 9</a:t>
            </a:r>
            <a:r>
              <a:rPr lang="en-US" sz="1400" b="1" baseline="30000" dirty="0">
                <a:solidFill>
                  <a:schemeClr val="bg1"/>
                </a:solidFill>
                <a:latin typeface="Century Gothic" panose="020B0502020202020204" pitchFamily="34" charset="0"/>
                <a:ea typeface="ADLaM Display" panose="020B0604020202020204" pitchFamily="2" charset="0"/>
                <a:cs typeface="ADLaM Display" panose="020B0604020202020204" pitchFamily="2" charset="0"/>
              </a:rPr>
              <a:t>th</a:t>
            </a:r>
            <a:r>
              <a:rPr lang="en-US" sz="1400" b="1" dirty="0">
                <a:solidFill>
                  <a:schemeClr val="bg1"/>
                </a:solidFill>
                <a:latin typeface="Century Gothic" panose="020B0502020202020204" pitchFamily="34" charset="0"/>
                <a:ea typeface="ADLaM Display" panose="020B0604020202020204" pitchFamily="2" charset="0"/>
                <a:cs typeface="ADLaM Display" panose="020B0604020202020204" pitchFamily="2" charset="0"/>
              </a:rPr>
              <a:t> grader</a:t>
            </a:r>
          </a:p>
          <a:p>
            <a:endParaRPr lang="en-US" sz="1400" b="1" dirty="0">
              <a:solidFill>
                <a:schemeClr val="bg1"/>
              </a:solidFill>
              <a:latin typeface="Century Gothic" panose="020B0502020202020204" pitchFamily="34" charset="0"/>
              <a:ea typeface="ADLaM Display" panose="020B0604020202020204" pitchFamily="2" charset="0"/>
              <a:cs typeface="ADLaM Display" panose="020B0604020202020204" pitchFamily="2" charset="0"/>
            </a:endParaRPr>
          </a:p>
          <a:p>
            <a:pPr marL="285750" indent="-285750">
              <a:buFont typeface="Arial" panose="020B0604020202020204" pitchFamily="34" charset="0"/>
              <a:buChar char="•"/>
            </a:pPr>
            <a:r>
              <a:rPr lang="en-US" sz="1400" b="1" dirty="0">
                <a:solidFill>
                  <a:schemeClr val="bg1"/>
                </a:solidFill>
                <a:latin typeface="Century Gothic" panose="020B0502020202020204" pitchFamily="34" charset="0"/>
                <a:ea typeface="ADLaM Display" panose="020B0604020202020204" pitchFamily="2" charset="0"/>
                <a:cs typeface="ADLaM Display" panose="020B0604020202020204" pitchFamily="2" charset="0"/>
              </a:rPr>
              <a:t>Support within your school and online resources</a:t>
            </a:r>
          </a:p>
          <a:p>
            <a:endParaRPr lang="en-US" sz="1400" b="1" dirty="0">
              <a:solidFill>
                <a:schemeClr val="bg1"/>
              </a:solidFill>
              <a:latin typeface="Century Gothic" panose="020B0502020202020204" pitchFamily="34" charset="0"/>
              <a:ea typeface="ADLaM Display" panose="020B0604020202020204" pitchFamily="2" charset="0"/>
              <a:cs typeface="ADLaM Display" panose="020B0604020202020204" pitchFamily="2" charset="0"/>
            </a:endParaRPr>
          </a:p>
          <a:p>
            <a:pPr marL="285750" indent="-285750">
              <a:buFont typeface="Arial" panose="020B0604020202020204" pitchFamily="34" charset="0"/>
              <a:buChar char="•"/>
            </a:pPr>
            <a:r>
              <a:rPr lang="en-US" sz="1400" b="1" dirty="0">
                <a:solidFill>
                  <a:schemeClr val="bg1"/>
                </a:solidFill>
                <a:latin typeface="Century Gothic" panose="020B0502020202020204" pitchFamily="34" charset="0"/>
                <a:ea typeface="ADLaM Display" panose="020B0604020202020204" pitchFamily="2" charset="0"/>
                <a:cs typeface="ADLaM Display" panose="020B0604020202020204" pitchFamily="2" charset="0"/>
              </a:rPr>
              <a:t>More competitive applicant to  colleges</a:t>
            </a:r>
          </a:p>
          <a:p>
            <a:pPr marL="285750" indent="-285750">
              <a:buFont typeface="Arial" panose="020B0604020202020204" pitchFamily="34" charset="0"/>
              <a:buChar char="•"/>
            </a:pPr>
            <a:endParaRPr lang="en-US" sz="1400" b="1" dirty="0">
              <a:solidFill>
                <a:schemeClr val="bg1"/>
              </a:solidFill>
              <a:latin typeface="Century Gothic" panose="020B0502020202020204" pitchFamily="34" charset="0"/>
              <a:ea typeface="ADLaM Display" panose="020B0604020202020204" pitchFamily="2" charset="0"/>
              <a:cs typeface="ADLaM Display" panose="020B0604020202020204" pitchFamily="2" charset="0"/>
            </a:endParaRPr>
          </a:p>
          <a:p>
            <a:pPr marL="285750" indent="-285750">
              <a:buFont typeface="Arial" panose="020B0604020202020204" pitchFamily="34" charset="0"/>
              <a:buChar char="•"/>
            </a:pPr>
            <a:r>
              <a:rPr lang="en-US" sz="1400" b="1" dirty="0">
                <a:solidFill>
                  <a:schemeClr val="bg1"/>
                </a:solidFill>
                <a:latin typeface="Century Gothic" panose="020B0502020202020204" pitchFamily="34" charset="0"/>
                <a:ea typeface="ADLaM Display" panose="020B0604020202020204" pitchFamily="2" charset="0"/>
                <a:cs typeface="ADLaM Display" panose="020B0604020202020204" pitchFamily="2" charset="0"/>
              </a:rPr>
              <a:t>AP courses are weighted more heavily in calculating students’ GPAs, potentially boosting students’ GPAs and their overall chances of college admissions</a:t>
            </a:r>
          </a:p>
          <a:p>
            <a:endParaRPr lang="en-US" sz="1400" b="1" dirty="0">
              <a:solidFill>
                <a:schemeClr val="bg1"/>
              </a:solidFill>
              <a:latin typeface="Century Gothic" panose="020B0502020202020204" pitchFamily="34" charset="0"/>
              <a:ea typeface="ADLaM Display" panose="020B0604020202020204" pitchFamily="2" charset="0"/>
              <a:cs typeface="ADLaM Display" panose="020B0604020202020204" pitchFamily="2" charset="0"/>
            </a:endParaRPr>
          </a:p>
          <a:p>
            <a:pPr marL="285750" indent="-285750">
              <a:buFont typeface="Arial" panose="020B0604020202020204" pitchFamily="34" charset="0"/>
              <a:buChar char="•"/>
            </a:pPr>
            <a:r>
              <a:rPr lang="en-US" sz="1400" b="1" dirty="0">
                <a:solidFill>
                  <a:schemeClr val="bg1"/>
                </a:solidFill>
                <a:latin typeface="Century Gothic" panose="020B0502020202020204" pitchFamily="34" charset="0"/>
                <a:ea typeface="ADLaM Display" panose="020B0604020202020204" pitchFamily="2" charset="0"/>
                <a:cs typeface="ADLaM Display" panose="020B0604020202020204" pitchFamily="2" charset="0"/>
              </a:rPr>
              <a:t>AP curriculum is standardized and well known to colleges</a:t>
            </a:r>
          </a:p>
        </p:txBody>
      </p:sp>
      <p:sp>
        <p:nvSpPr>
          <p:cNvPr id="17" name="Rectangle 16">
            <a:extLst>
              <a:ext uri="{FF2B5EF4-FFF2-40B4-BE49-F238E27FC236}">
                <a16:creationId xmlns:a16="http://schemas.microsoft.com/office/drawing/2014/main" id="{15690DEF-1CBB-350D-CC40-3F5C4C9E80AB}"/>
              </a:ext>
            </a:extLst>
          </p:cNvPr>
          <p:cNvSpPr/>
          <p:nvPr/>
        </p:nvSpPr>
        <p:spPr>
          <a:xfrm>
            <a:off x="3993251" y="3723272"/>
            <a:ext cx="3985835" cy="400110"/>
          </a:xfrm>
          <a:prstGeom prst="rect">
            <a:avLst/>
          </a:prstGeom>
          <a:noFill/>
        </p:spPr>
        <p:txBody>
          <a:bodyPr wrap="none" lIns="91440" tIns="45720" rIns="91440" bIns="45720">
            <a:spAutoFit/>
          </a:bodyPr>
          <a:lstStyle/>
          <a:p>
            <a:pPr algn="ctr"/>
            <a:r>
              <a:rPr lang="en-US" sz="2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Impact of AP on College Admissions</a:t>
            </a:r>
          </a:p>
        </p:txBody>
      </p:sp>
      <p:sp>
        <p:nvSpPr>
          <p:cNvPr id="18" name="TextBox 17">
            <a:extLst>
              <a:ext uri="{FF2B5EF4-FFF2-40B4-BE49-F238E27FC236}">
                <a16:creationId xmlns:a16="http://schemas.microsoft.com/office/drawing/2014/main" id="{74C1C21A-615C-9A8A-4D0A-D249591B5EFD}"/>
              </a:ext>
            </a:extLst>
          </p:cNvPr>
          <p:cNvSpPr txBox="1"/>
          <p:nvPr/>
        </p:nvSpPr>
        <p:spPr>
          <a:xfrm>
            <a:off x="3993251" y="4162526"/>
            <a:ext cx="3985835" cy="2862322"/>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A 2018 survey conducted by National Association for College Admissions Counseling revealed that the top two factors cited in admission decisions were:</a:t>
            </a:r>
          </a:p>
          <a:p>
            <a:pPr marL="742950" lvl="1" indent="-285750">
              <a:buFont typeface="Arial" panose="020B0604020202020204" pitchFamily="34" charset="0"/>
              <a:buChar char="•"/>
            </a:pPr>
            <a:r>
              <a:rPr lang="en-US" dirty="0">
                <a:solidFill>
                  <a:schemeClr val="bg1"/>
                </a:solidFill>
              </a:rPr>
              <a:t>overall school GPA &amp; grades in rigorous courses</a:t>
            </a:r>
          </a:p>
          <a:p>
            <a:pPr marL="742950" lvl="1" indent="-285750">
              <a:buFont typeface="Arial" panose="020B0604020202020204" pitchFamily="34" charset="0"/>
              <a:buChar char="•"/>
            </a:pPr>
            <a:r>
              <a:rPr lang="en-US" dirty="0">
                <a:solidFill>
                  <a:schemeClr val="bg1"/>
                </a:solidFill>
              </a:rPr>
              <a:t>Admission test scores and the strength of curricula</a:t>
            </a:r>
          </a:p>
          <a:p>
            <a:pPr marL="742950" lvl="1" indent="-285750">
              <a:buFont typeface="Arial" panose="020B0604020202020204" pitchFamily="34" charset="0"/>
              <a:buChar char="•"/>
            </a:pPr>
            <a:endParaRPr lang="en-US" dirty="0"/>
          </a:p>
        </p:txBody>
      </p:sp>
      <p:sp>
        <p:nvSpPr>
          <p:cNvPr id="19" name="Flowchart: Alternate Process 18">
            <a:extLst>
              <a:ext uri="{FF2B5EF4-FFF2-40B4-BE49-F238E27FC236}">
                <a16:creationId xmlns:a16="http://schemas.microsoft.com/office/drawing/2014/main" id="{9821FCC6-C1C2-0C6F-192D-F5A59A6D99C5}"/>
              </a:ext>
            </a:extLst>
          </p:cNvPr>
          <p:cNvSpPr/>
          <p:nvPr/>
        </p:nvSpPr>
        <p:spPr>
          <a:xfrm>
            <a:off x="3756730" y="104715"/>
            <a:ext cx="4485632" cy="1929288"/>
          </a:xfrm>
          <a:prstGeom prst="flowChartAlternateProcess">
            <a:avLst/>
          </a:prstGeom>
          <a:solidFill>
            <a:srgbClr val="21C6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A1C9C94E-6B26-2E80-DEF7-6B5BA67EE10B}"/>
              </a:ext>
            </a:extLst>
          </p:cNvPr>
          <p:cNvSpPr/>
          <p:nvPr/>
        </p:nvSpPr>
        <p:spPr>
          <a:xfrm>
            <a:off x="3756730" y="104713"/>
            <a:ext cx="4392971" cy="523220"/>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Looking Toward the Future</a:t>
            </a:r>
          </a:p>
        </p:txBody>
      </p:sp>
      <p:sp>
        <p:nvSpPr>
          <p:cNvPr id="21" name="TextBox 20">
            <a:extLst>
              <a:ext uri="{FF2B5EF4-FFF2-40B4-BE49-F238E27FC236}">
                <a16:creationId xmlns:a16="http://schemas.microsoft.com/office/drawing/2014/main" id="{2E7C7327-DD65-5C3B-D748-18D50A293C4A}"/>
              </a:ext>
            </a:extLst>
          </p:cNvPr>
          <p:cNvSpPr txBox="1"/>
          <p:nvPr/>
        </p:nvSpPr>
        <p:spPr>
          <a:xfrm>
            <a:off x="3742047" y="667077"/>
            <a:ext cx="4488243" cy="1169551"/>
          </a:xfrm>
          <a:prstGeom prst="rect">
            <a:avLst/>
          </a:prstGeom>
          <a:noFill/>
        </p:spPr>
        <p:txBody>
          <a:bodyPr wrap="square" rtlCol="0">
            <a:spAutoFit/>
          </a:bodyPr>
          <a:lstStyle/>
          <a:p>
            <a:pPr algn="ctr"/>
            <a:r>
              <a:rPr lang="en-US" sz="14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Many colleges have become test optional, no longer requiring the SAT or ACT; however, because of this,  the role of student enrolment &amp; success in AP courses has gained more significance for college admission purposes. </a:t>
            </a:r>
          </a:p>
        </p:txBody>
      </p:sp>
    </p:spTree>
    <p:extLst>
      <p:ext uri="{BB962C8B-B14F-4D97-AF65-F5344CB8AC3E}">
        <p14:creationId xmlns:p14="http://schemas.microsoft.com/office/powerpoint/2010/main" val="22600460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poster&#10;&#10;Description automatically generated">
            <a:extLst>
              <a:ext uri="{FF2B5EF4-FFF2-40B4-BE49-F238E27FC236}">
                <a16:creationId xmlns:a16="http://schemas.microsoft.com/office/drawing/2014/main" id="{5FA4884A-02AC-BA41-751B-E1C5A18C5C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 y="0"/>
            <a:ext cx="12191333" cy="6858375"/>
          </a:xfrm>
          <a:prstGeom prst="rect">
            <a:avLst/>
          </a:prstGeom>
        </p:spPr>
      </p:pic>
    </p:spTree>
    <p:extLst>
      <p:ext uri="{BB962C8B-B14F-4D97-AF65-F5344CB8AC3E}">
        <p14:creationId xmlns:p14="http://schemas.microsoft.com/office/powerpoint/2010/main" val="30816201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Alternate Process 1">
            <a:extLst>
              <a:ext uri="{FF2B5EF4-FFF2-40B4-BE49-F238E27FC236}">
                <a16:creationId xmlns:a16="http://schemas.microsoft.com/office/drawing/2014/main" id="{4CA13683-5B7C-E17D-4B16-DBF140045EA1}"/>
              </a:ext>
            </a:extLst>
          </p:cNvPr>
          <p:cNvSpPr/>
          <p:nvPr/>
        </p:nvSpPr>
        <p:spPr>
          <a:xfrm>
            <a:off x="242818" y="431947"/>
            <a:ext cx="5186729" cy="3827232"/>
          </a:xfrm>
          <a:prstGeom prst="flowChartAlternateProcess">
            <a:avLst/>
          </a:prstGeom>
          <a:solidFill>
            <a:srgbClr val="1B16A2"/>
          </a:solidFill>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t">
            <a:normAutofit fontScale="85000" lnSpcReduction="20000"/>
          </a:bodyPr>
          <a:lstStyle/>
          <a:p>
            <a:pPr algn="ctr" defTabSz="914400">
              <a:lnSpc>
                <a:spcPct val="90000"/>
              </a:lnSpc>
              <a:spcAft>
                <a:spcPts val="600"/>
              </a:spcAft>
              <a:tabLst>
                <a:tab pos="457200" algn="l"/>
              </a:tabLst>
            </a:pPr>
            <a:r>
              <a:rPr lang="en-US" sz="2800" b="1" dirty="0">
                <a:solidFill>
                  <a:schemeClr val="bg1"/>
                </a:solidFill>
                <a:latin typeface="Coolvetica Rg" panose="020B0603030602020004" pitchFamily="34" charset="0"/>
              </a:rPr>
              <a:t>Experiential Learning</a:t>
            </a:r>
            <a:endParaRPr lang="en-US" sz="2800" dirty="0">
              <a:solidFill>
                <a:schemeClr val="bg1"/>
              </a:solidFill>
              <a:effectLst/>
              <a:latin typeface="Coolvetica Rg" panose="020B0603030602020004" pitchFamily="34" charset="0"/>
            </a:endParaRPr>
          </a:p>
          <a:p>
            <a:pPr indent="-228600" defTabSz="914400">
              <a:lnSpc>
                <a:spcPct val="90000"/>
              </a:lnSpc>
              <a:spcAft>
                <a:spcPts val="600"/>
              </a:spcAft>
              <a:buFont typeface="Arial" panose="020B0604020202020204" pitchFamily="34" charset="0"/>
              <a:buChar char="•"/>
              <a:tabLst>
                <a:tab pos="457200" algn="l"/>
              </a:tabLst>
            </a:pPr>
            <a:endParaRPr lang="en-US" sz="2100" dirty="0">
              <a:solidFill>
                <a:schemeClr val="bg1"/>
              </a:solidFill>
              <a:latin typeface="Coolvetica Rg" panose="020B0603030602020004" pitchFamily="34" charset="0"/>
            </a:endParaRPr>
          </a:p>
          <a:p>
            <a:pPr indent="-228600" defTabSz="914400">
              <a:lnSpc>
                <a:spcPct val="90000"/>
              </a:lnSpc>
              <a:spcAft>
                <a:spcPts val="600"/>
              </a:spcAft>
              <a:buFont typeface="Arial" panose="020B0604020202020204" pitchFamily="34" charset="0"/>
              <a:buChar char="•"/>
              <a:tabLst>
                <a:tab pos="457200" algn="l"/>
              </a:tabLst>
            </a:pPr>
            <a:r>
              <a:rPr lang="en-US" sz="2100" dirty="0">
                <a:solidFill>
                  <a:schemeClr val="bg1"/>
                </a:solidFill>
                <a:effectLst/>
                <a:latin typeface="Coolvetica Rg" panose="020B0603030602020004" pitchFamily="34" charset="0"/>
              </a:rPr>
              <a:t>Experiential Learning is the process of learning by doing. By engaging students in hands-on experiences and reflection, they are better able to connect theories and knowledge learned in the classroom to real-world situations.</a:t>
            </a:r>
          </a:p>
          <a:p>
            <a:pPr indent="-228600" defTabSz="914400">
              <a:lnSpc>
                <a:spcPct val="90000"/>
              </a:lnSpc>
              <a:spcAft>
                <a:spcPts val="600"/>
              </a:spcAft>
              <a:buFont typeface="Arial" panose="020B0604020202020204" pitchFamily="34" charset="0"/>
              <a:buChar char="•"/>
              <a:tabLst>
                <a:tab pos="457200" algn="l"/>
              </a:tabLst>
            </a:pPr>
            <a:endParaRPr lang="en-US" sz="2100" dirty="0">
              <a:solidFill>
                <a:schemeClr val="bg1"/>
              </a:solidFill>
              <a:latin typeface="Coolvetica Rg" panose="020B0603030602020004" pitchFamily="34" charset="0"/>
            </a:endParaRPr>
          </a:p>
          <a:p>
            <a:pPr indent="-228600" defTabSz="914400">
              <a:lnSpc>
                <a:spcPct val="90000"/>
              </a:lnSpc>
              <a:spcAft>
                <a:spcPts val="600"/>
              </a:spcAft>
              <a:buFont typeface="Arial" panose="020B0604020202020204" pitchFamily="34" charset="0"/>
              <a:buChar char="•"/>
              <a:tabLst>
                <a:tab pos="457200" algn="l"/>
              </a:tabLst>
            </a:pPr>
            <a:r>
              <a:rPr lang="en-US" sz="2100" dirty="0">
                <a:solidFill>
                  <a:schemeClr val="bg1"/>
                </a:solidFill>
                <a:latin typeface="Coolvetica Rg" panose="020B0603030602020004" pitchFamily="34" charset="0"/>
              </a:rPr>
              <a:t>These opportunities exist in a variety of course- and non-course-based forms and may include community service, service-learning, research, study abroad/away, guest speakers,  and culminating experiences such as internships and our AP Capstone program. </a:t>
            </a:r>
            <a:endParaRPr lang="en-US" sz="2100" dirty="0">
              <a:solidFill>
                <a:schemeClr val="bg1"/>
              </a:solidFill>
              <a:effectLst/>
              <a:latin typeface="Coolvetica Rg" panose="020B0603030602020004" pitchFamily="34" charset="0"/>
            </a:endParaRPr>
          </a:p>
          <a:p>
            <a:pPr indent="-228600" defTabSz="914400">
              <a:lnSpc>
                <a:spcPct val="90000"/>
              </a:lnSpc>
              <a:spcAft>
                <a:spcPts val="600"/>
              </a:spcAft>
              <a:buFont typeface="Arial" panose="020B0604020202020204" pitchFamily="34" charset="0"/>
              <a:buChar char="•"/>
              <a:tabLst>
                <a:tab pos="457200" algn="l"/>
              </a:tabLst>
            </a:pPr>
            <a:endParaRPr lang="en-US" sz="900" dirty="0">
              <a:solidFill>
                <a:schemeClr val="tx1"/>
              </a:solidFill>
              <a:effectLst/>
            </a:endParaRPr>
          </a:p>
        </p:txBody>
      </p:sp>
      <p:pic>
        <p:nvPicPr>
          <p:cNvPr id="14" name="Picture 13" descr="A group of people standing in a forest&#10;&#10;Description automatically generated">
            <a:extLst>
              <a:ext uri="{FF2B5EF4-FFF2-40B4-BE49-F238E27FC236}">
                <a16:creationId xmlns:a16="http://schemas.microsoft.com/office/drawing/2014/main" id="{6E69B6E7-AFCE-D343-EFE9-6FEA27860224}"/>
              </a:ext>
            </a:extLst>
          </p:cNvPr>
          <p:cNvPicPr>
            <a:picLocks noChangeAspect="1"/>
          </p:cNvPicPr>
          <p:nvPr/>
        </p:nvPicPr>
        <p:blipFill rotWithShape="1">
          <a:blip r:embed="rId2">
            <a:extLst>
              <a:ext uri="{28A0092B-C50C-407E-A947-70E740481C1C}">
                <a14:useLocalDpi xmlns:a14="http://schemas.microsoft.com/office/drawing/2010/main" val="0"/>
              </a:ext>
            </a:extLst>
          </a:blip>
          <a:srcRect l="13370" r="28634" b="6"/>
          <a:stretch/>
        </p:blipFill>
        <p:spPr>
          <a:xfrm>
            <a:off x="5761975" y="361702"/>
            <a:ext cx="1691640" cy="1691640"/>
          </a:xfrm>
          <a:custGeom>
            <a:avLst/>
            <a:gdLst/>
            <a:ahLst/>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p:spPr>
      </p:pic>
      <p:pic>
        <p:nvPicPr>
          <p:cNvPr id="8" name="Picture 7" descr="A group of kids standing around a round table&#10;&#10;Description automatically generated">
            <a:extLst>
              <a:ext uri="{FF2B5EF4-FFF2-40B4-BE49-F238E27FC236}">
                <a16:creationId xmlns:a16="http://schemas.microsoft.com/office/drawing/2014/main" id="{8F04A444-CB58-554B-ECAE-93327D6396C4}"/>
              </a:ext>
            </a:extLst>
          </p:cNvPr>
          <p:cNvPicPr>
            <a:picLocks noChangeAspect="1"/>
          </p:cNvPicPr>
          <p:nvPr/>
        </p:nvPicPr>
        <p:blipFill rotWithShape="1">
          <a:blip r:embed="rId3">
            <a:extLst>
              <a:ext uri="{28A0092B-C50C-407E-A947-70E740481C1C}">
                <a14:useLocalDpi xmlns:a14="http://schemas.microsoft.com/office/drawing/2010/main" val="0"/>
              </a:ext>
            </a:extLst>
          </a:blip>
          <a:srcRect r="-5" b="5745"/>
          <a:stretch/>
        </p:blipFill>
        <p:spPr>
          <a:xfrm>
            <a:off x="5933788" y="2715337"/>
            <a:ext cx="2743200" cy="2743200"/>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p:spPr>
      </p:pic>
      <p:pic>
        <p:nvPicPr>
          <p:cNvPr id="6" name="Picture 5" descr="A person standing in front of a television&#10;&#10;Description automatically generated">
            <a:extLst>
              <a:ext uri="{FF2B5EF4-FFF2-40B4-BE49-F238E27FC236}">
                <a16:creationId xmlns:a16="http://schemas.microsoft.com/office/drawing/2014/main" id="{C957055F-5B59-5758-93D3-94A823D65BC0}"/>
              </a:ext>
            </a:extLst>
          </p:cNvPr>
          <p:cNvPicPr>
            <a:picLocks noChangeAspect="1"/>
          </p:cNvPicPr>
          <p:nvPr/>
        </p:nvPicPr>
        <p:blipFill rotWithShape="1">
          <a:blip r:embed="rId4">
            <a:extLst>
              <a:ext uri="{28A0092B-C50C-407E-A947-70E740481C1C}">
                <a14:useLocalDpi xmlns:a14="http://schemas.microsoft.com/office/drawing/2010/main" val="0"/>
              </a:ext>
            </a:extLst>
          </a:blip>
          <a:srcRect l="14430" r="18191" b="-1"/>
          <a:stretch/>
        </p:blipFill>
        <p:spPr>
          <a:xfrm>
            <a:off x="8278624" y="2"/>
            <a:ext cx="3913376" cy="3281569"/>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p:spPr>
      </p:pic>
      <p:pic>
        <p:nvPicPr>
          <p:cNvPr id="10" name="Picture 9" descr="A group of people standing in front of a mirror&#10;&#10;Description automatically generated">
            <a:extLst>
              <a:ext uri="{FF2B5EF4-FFF2-40B4-BE49-F238E27FC236}">
                <a16:creationId xmlns:a16="http://schemas.microsoft.com/office/drawing/2014/main" id="{5F1CDB33-1747-D163-1A5F-008AC66E4F39}"/>
              </a:ext>
            </a:extLst>
          </p:cNvPr>
          <p:cNvPicPr>
            <a:picLocks noChangeAspect="1"/>
          </p:cNvPicPr>
          <p:nvPr/>
        </p:nvPicPr>
        <p:blipFill rotWithShape="1">
          <a:blip r:embed="rId5">
            <a:extLst>
              <a:ext uri="{28A0092B-C50C-407E-A947-70E740481C1C}">
                <a14:useLocalDpi xmlns:a14="http://schemas.microsoft.com/office/drawing/2010/main" val="0"/>
              </a:ext>
            </a:extLst>
          </a:blip>
          <a:srcRect l="682" r="2578" b="6"/>
          <a:stretch/>
        </p:blipFill>
        <p:spPr>
          <a:xfrm>
            <a:off x="20" y="4414950"/>
            <a:ext cx="1568072" cy="1847088"/>
          </a:xfrm>
          <a:custGeom>
            <a:avLst/>
            <a:gdLst/>
            <a:ahLst/>
            <a:cxnLst/>
            <a:rect l="l" t="t" r="r" b="b"/>
            <a:pathLst>
              <a:path w="1568092" h="1847088">
                <a:moveTo>
                  <a:pt x="644548" y="0"/>
                </a:moveTo>
                <a:cubicBezTo>
                  <a:pt x="1154607" y="0"/>
                  <a:pt x="1568092" y="413485"/>
                  <a:pt x="1568092" y="923544"/>
                </a:cubicBezTo>
                <a:cubicBezTo>
                  <a:pt x="1568092" y="1433603"/>
                  <a:pt x="1154607" y="1847088"/>
                  <a:pt x="644548" y="1847088"/>
                </a:cubicBezTo>
                <a:cubicBezTo>
                  <a:pt x="453276" y="1847088"/>
                  <a:pt x="275584" y="1788942"/>
                  <a:pt x="128186" y="1689361"/>
                </a:cubicBezTo>
                <a:lnTo>
                  <a:pt x="0" y="1583598"/>
                </a:lnTo>
                <a:lnTo>
                  <a:pt x="0" y="263490"/>
                </a:lnTo>
                <a:lnTo>
                  <a:pt x="128186" y="157727"/>
                </a:lnTo>
                <a:cubicBezTo>
                  <a:pt x="275584" y="58147"/>
                  <a:pt x="453276" y="0"/>
                  <a:pt x="644548" y="0"/>
                </a:cubicBezTo>
                <a:close/>
              </a:path>
            </a:pathLst>
          </a:custGeom>
        </p:spPr>
      </p:pic>
      <p:pic>
        <p:nvPicPr>
          <p:cNvPr id="4" name="Picture 3" descr="A group of people posing for a photo&#10;&#10;Description automatically generated">
            <a:extLst>
              <a:ext uri="{FF2B5EF4-FFF2-40B4-BE49-F238E27FC236}">
                <a16:creationId xmlns:a16="http://schemas.microsoft.com/office/drawing/2014/main" id="{01E72565-0E2C-D467-510E-ECE5B9421E02}"/>
              </a:ext>
            </a:extLst>
          </p:cNvPr>
          <p:cNvPicPr>
            <a:picLocks noChangeAspect="1"/>
          </p:cNvPicPr>
          <p:nvPr/>
        </p:nvPicPr>
        <p:blipFill rotWithShape="1">
          <a:blip r:embed="rId6">
            <a:extLst>
              <a:ext uri="{28A0092B-C50C-407E-A947-70E740481C1C}">
                <a14:useLocalDpi xmlns:a14="http://schemas.microsoft.com/office/drawing/2010/main" val="0"/>
              </a:ext>
            </a:extLst>
          </a:blip>
          <a:srcRect r="5" b="719"/>
          <a:stretch/>
        </p:blipFill>
        <p:spPr>
          <a:xfrm>
            <a:off x="1866382" y="4769536"/>
            <a:ext cx="3950208" cy="2088462"/>
          </a:xfrm>
          <a:custGeom>
            <a:avLst/>
            <a:gdLst/>
            <a:ahLst/>
            <a:cxnLst/>
            <a:rect l="l" t="t" r="r" b="b"/>
            <a:pathLst>
              <a:path w="3950208" h="2088462">
                <a:moveTo>
                  <a:pt x="1975104" y="0"/>
                </a:moveTo>
                <a:cubicBezTo>
                  <a:pt x="3065924" y="0"/>
                  <a:pt x="3950208" y="884284"/>
                  <a:pt x="3950208" y="1975104"/>
                </a:cubicBezTo>
                <a:lnTo>
                  <a:pt x="3944484" y="2088462"/>
                </a:lnTo>
                <a:lnTo>
                  <a:pt x="5724" y="2088462"/>
                </a:lnTo>
                <a:lnTo>
                  <a:pt x="0" y="1975104"/>
                </a:lnTo>
                <a:cubicBezTo>
                  <a:pt x="0" y="884284"/>
                  <a:pt x="884284" y="0"/>
                  <a:pt x="1975104" y="0"/>
                </a:cubicBezTo>
                <a:close/>
              </a:path>
            </a:pathLst>
          </a:custGeom>
        </p:spPr>
      </p:pic>
      <p:pic>
        <p:nvPicPr>
          <p:cNvPr id="12" name="Picture 11" descr="A group of people in a room&#10;&#10;Description automatically generated">
            <a:extLst>
              <a:ext uri="{FF2B5EF4-FFF2-40B4-BE49-F238E27FC236}">
                <a16:creationId xmlns:a16="http://schemas.microsoft.com/office/drawing/2014/main" id="{FBA79F3C-E9A8-1858-8A29-88731408F2EE}"/>
              </a:ext>
            </a:extLst>
          </p:cNvPr>
          <p:cNvPicPr>
            <a:picLocks noChangeAspect="1"/>
          </p:cNvPicPr>
          <p:nvPr/>
        </p:nvPicPr>
        <p:blipFill rotWithShape="1">
          <a:blip r:embed="rId7">
            <a:extLst>
              <a:ext uri="{28A0092B-C50C-407E-A947-70E740481C1C}">
                <a14:useLocalDpi xmlns:a14="http://schemas.microsoft.com/office/drawing/2010/main" val="0"/>
              </a:ext>
            </a:extLst>
          </a:blip>
          <a:srcRect t="929" r="-4" b="14587"/>
          <a:stretch/>
        </p:blipFill>
        <p:spPr>
          <a:xfrm>
            <a:off x="9009416" y="4131546"/>
            <a:ext cx="3178912" cy="2726454"/>
          </a:xfrm>
          <a:custGeom>
            <a:avLst/>
            <a:gdLst/>
            <a:ahLst/>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p:spPr>
      </p:pic>
    </p:spTree>
    <p:extLst>
      <p:ext uri="{BB962C8B-B14F-4D97-AF65-F5344CB8AC3E}">
        <p14:creationId xmlns:p14="http://schemas.microsoft.com/office/powerpoint/2010/main" val="1561139528"/>
      </p:ext>
    </p:extLst>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people in a group&#10;&#10;Description automatically generated">
            <a:extLst>
              <a:ext uri="{FF2B5EF4-FFF2-40B4-BE49-F238E27FC236}">
                <a16:creationId xmlns:a16="http://schemas.microsoft.com/office/drawing/2014/main" id="{45741AF2-FD11-8EE2-91ED-210BC8049970}"/>
              </a:ext>
            </a:extLst>
          </p:cNvPr>
          <p:cNvPicPr>
            <a:picLocks noChangeAspect="1"/>
          </p:cNvPicPr>
          <p:nvPr/>
        </p:nvPicPr>
        <p:blipFill rotWithShape="1">
          <a:blip r:embed="rId2">
            <a:extLst>
              <a:ext uri="{28A0092B-C50C-407E-A947-70E740481C1C}">
                <a14:useLocalDpi xmlns:a14="http://schemas.microsoft.com/office/drawing/2010/main" val="0"/>
              </a:ext>
            </a:extLst>
          </a:blip>
          <a:srcRect l="871" r="1" b="1"/>
          <a:stretch/>
        </p:blipFill>
        <p:spPr>
          <a:xfrm>
            <a:off x="20" y="1282"/>
            <a:ext cx="12191980" cy="6856718"/>
          </a:xfrm>
          <a:prstGeom prst="rect">
            <a:avLst/>
          </a:prstGeom>
        </p:spPr>
      </p:pic>
    </p:spTree>
    <p:extLst>
      <p:ext uri="{BB962C8B-B14F-4D97-AF65-F5344CB8AC3E}">
        <p14:creationId xmlns:p14="http://schemas.microsoft.com/office/powerpoint/2010/main" val="29756427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llage of a person and a dog&#10;&#10;Description automatically generated">
            <a:extLst>
              <a:ext uri="{FF2B5EF4-FFF2-40B4-BE49-F238E27FC236}">
                <a16:creationId xmlns:a16="http://schemas.microsoft.com/office/drawing/2014/main" id="{D9C5202D-4327-4A3D-C565-9ED070C8E9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24" y="0"/>
            <a:ext cx="12144375" cy="6885000"/>
          </a:xfrm>
          <a:prstGeom prst="rect">
            <a:avLst/>
          </a:prstGeom>
        </p:spPr>
      </p:pic>
    </p:spTree>
    <p:extLst>
      <p:ext uri="{BB962C8B-B14F-4D97-AF65-F5344CB8AC3E}">
        <p14:creationId xmlns:p14="http://schemas.microsoft.com/office/powerpoint/2010/main" val="33810079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Picture 17" descr="A collage of football players&#10;&#10;Description automatically generated">
            <a:extLst>
              <a:ext uri="{FF2B5EF4-FFF2-40B4-BE49-F238E27FC236}">
                <a16:creationId xmlns:a16="http://schemas.microsoft.com/office/drawing/2014/main" id="{092C52AD-A8B0-4206-5C5C-9F49C83A1025}"/>
              </a:ext>
            </a:extLst>
          </p:cNvPr>
          <p:cNvPicPr>
            <a:picLocks noChangeAspect="1"/>
          </p:cNvPicPr>
          <p:nvPr/>
        </p:nvPicPr>
        <p:blipFill rotWithShape="1">
          <a:blip r:embed="rId2">
            <a:extLst>
              <a:ext uri="{28A0092B-C50C-407E-A947-70E740481C1C}">
                <a14:useLocalDpi xmlns:a14="http://schemas.microsoft.com/office/drawing/2010/main" val="0"/>
              </a:ext>
            </a:extLst>
          </a:blip>
          <a:srcRect t="29228" r="5" b="8435"/>
          <a:stretch/>
        </p:blipFill>
        <p:spPr>
          <a:xfrm>
            <a:off x="4" y="-6236"/>
            <a:ext cx="3255403" cy="2505456"/>
          </a:xfrm>
          <a:custGeom>
            <a:avLst/>
            <a:gdLst/>
            <a:ahLst/>
            <a:cxnLst/>
            <a:rect l="l" t="t" r="r" b="b"/>
            <a:pathLst>
              <a:path w="3255403" h="2505456">
                <a:moveTo>
                  <a:pt x="0" y="0"/>
                </a:moveTo>
                <a:lnTo>
                  <a:pt x="3255403" y="0"/>
                </a:lnTo>
                <a:lnTo>
                  <a:pt x="2094477" y="2505456"/>
                </a:lnTo>
                <a:lnTo>
                  <a:pt x="0" y="2505456"/>
                </a:lnTo>
                <a:close/>
              </a:path>
            </a:pathLst>
          </a:custGeom>
        </p:spPr>
      </p:pic>
      <p:pic>
        <p:nvPicPr>
          <p:cNvPr id="10" name="Picture 9" descr="A group of people posing for a photo&#10;&#10;Description automatically generated">
            <a:extLst>
              <a:ext uri="{FF2B5EF4-FFF2-40B4-BE49-F238E27FC236}">
                <a16:creationId xmlns:a16="http://schemas.microsoft.com/office/drawing/2014/main" id="{A059D464-4FA3-EFF5-A66B-3F2D9E53E362}"/>
              </a:ext>
            </a:extLst>
          </p:cNvPr>
          <p:cNvPicPr>
            <a:picLocks noChangeAspect="1"/>
          </p:cNvPicPr>
          <p:nvPr/>
        </p:nvPicPr>
        <p:blipFill rotWithShape="1">
          <a:blip r:embed="rId3">
            <a:extLst>
              <a:ext uri="{28A0092B-C50C-407E-A947-70E740481C1C}">
                <a14:useLocalDpi xmlns:a14="http://schemas.microsoft.com/office/drawing/2010/main" val="0"/>
              </a:ext>
            </a:extLst>
          </a:blip>
          <a:srcRect t="2115" r="5" b="17270"/>
          <a:stretch/>
        </p:blipFill>
        <p:spPr>
          <a:xfrm>
            <a:off x="4675539" y="-6235"/>
            <a:ext cx="3677817" cy="2505456"/>
          </a:xfrm>
          <a:custGeom>
            <a:avLst/>
            <a:gdLst/>
            <a:ahLst/>
            <a:cxnLst/>
            <a:rect l="l" t="t" r="r" b="b"/>
            <a:pathLst>
              <a:path w="3677817" h="2505456">
                <a:moveTo>
                  <a:pt x="1160926" y="0"/>
                </a:moveTo>
                <a:lnTo>
                  <a:pt x="3677817" y="0"/>
                </a:lnTo>
                <a:lnTo>
                  <a:pt x="2516891" y="2505456"/>
                </a:lnTo>
                <a:lnTo>
                  <a:pt x="0" y="2505456"/>
                </a:lnTo>
                <a:close/>
              </a:path>
            </a:pathLst>
          </a:custGeom>
        </p:spPr>
      </p:pic>
      <p:pic>
        <p:nvPicPr>
          <p:cNvPr id="8" name="Picture 7" descr="A group of people in uniform with musical instruments&#10;&#10;Description automatically generated">
            <a:extLst>
              <a:ext uri="{FF2B5EF4-FFF2-40B4-BE49-F238E27FC236}">
                <a16:creationId xmlns:a16="http://schemas.microsoft.com/office/drawing/2014/main" id="{A3A512DD-47F2-F309-2A96-94F6B26DF220}"/>
              </a:ext>
            </a:extLst>
          </p:cNvPr>
          <p:cNvPicPr>
            <a:picLocks noChangeAspect="1"/>
          </p:cNvPicPr>
          <p:nvPr/>
        </p:nvPicPr>
        <p:blipFill rotWithShape="1">
          <a:blip r:embed="rId4">
            <a:extLst>
              <a:ext uri="{28A0092B-C50C-407E-A947-70E740481C1C}">
                <a14:useLocalDpi xmlns:a14="http://schemas.microsoft.com/office/drawing/2010/main" val="0"/>
              </a:ext>
            </a:extLst>
          </a:blip>
          <a:srcRect r="-3" b="25429"/>
          <a:stretch/>
        </p:blipFill>
        <p:spPr>
          <a:xfrm>
            <a:off x="7381876" y="1"/>
            <a:ext cx="4810125" cy="2501837"/>
          </a:xfrm>
          <a:custGeom>
            <a:avLst/>
            <a:gdLst/>
            <a:ahLst/>
            <a:cxnLst/>
            <a:rect l="l" t="t" r="r" b="b"/>
            <a:pathLst>
              <a:path w="4810125" h="2501837">
                <a:moveTo>
                  <a:pt x="1159248" y="0"/>
                </a:moveTo>
                <a:lnTo>
                  <a:pt x="4810125" y="0"/>
                </a:lnTo>
                <a:lnTo>
                  <a:pt x="4810125" y="2501837"/>
                </a:lnTo>
                <a:lnTo>
                  <a:pt x="0" y="2501837"/>
                </a:lnTo>
                <a:close/>
              </a:path>
            </a:pathLst>
          </a:custGeom>
        </p:spPr>
      </p:pic>
      <p:pic>
        <p:nvPicPr>
          <p:cNvPr id="14" name="Picture 13" descr="A person with a dog&#10;&#10;Description automatically generated">
            <a:extLst>
              <a:ext uri="{FF2B5EF4-FFF2-40B4-BE49-F238E27FC236}">
                <a16:creationId xmlns:a16="http://schemas.microsoft.com/office/drawing/2014/main" id="{E94801EB-EC56-2476-CE42-7EF159BD8417}"/>
              </a:ext>
            </a:extLst>
          </p:cNvPr>
          <p:cNvPicPr>
            <a:picLocks noChangeAspect="1"/>
          </p:cNvPicPr>
          <p:nvPr/>
        </p:nvPicPr>
        <p:blipFill rotWithShape="1">
          <a:blip r:embed="rId5">
            <a:extLst>
              <a:ext uri="{28A0092B-C50C-407E-A947-70E740481C1C}">
                <a14:useLocalDpi xmlns:a14="http://schemas.microsoft.com/office/drawing/2010/main" val="0"/>
              </a:ext>
            </a:extLst>
          </a:blip>
          <a:srcRect t="7983" b="8484"/>
          <a:stretch/>
        </p:blipFill>
        <p:spPr>
          <a:xfrm>
            <a:off x="20" y="2658276"/>
            <a:ext cx="3770704" cy="4199724"/>
          </a:xfrm>
          <a:custGeom>
            <a:avLst/>
            <a:gdLst/>
            <a:ahLst/>
            <a:cxnLst/>
            <a:rect l="l" t="t" r="r" b="b"/>
            <a:pathLst>
              <a:path w="3770724" h="4199724">
                <a:moveTo>
                  <a:pt x="0" y="0"/>
                </a:moveTo>
                <a:lnTo>
                  <a:pt x="3770724" y="0"/>
                </a:lnTo>
                <a:lnTo>
                  <a:pt x="1824067" y="4199724"/>
                </a:lnTo>
                <a:lnTo>
                  <a:pt x="0" y="4199724"/>
                </a:lnTo>
                <a:close/>
              </a:path>
            </a:pathLst>
          </a:custGeom>
        </p:spPr>
      </p:pic>
      <p:pic>
        <p:nvPicPr>
          <p:cNvPr id="12" name="Picture 11" descr="A group of people posing for a photo&#10;&#10;Description automatically generated">
            <a:extLst>
              <a:ext uri="{FF2B5EF4-FFF2-40B4-BE49-F238E27FC236}">
                <a16:creationId xmlns:a16="http://schemas.microsoft.com/office/drawing/2014/main" id="{FEBDEA74-E82A-302D-D2A3-776FA6003074}"/>
              </a:ext>
            </a:extLst>
          </p:cNvPr>
          <p:cNvPicPr>
            <a:picLocks noChangeAspect="1"/>
          </p:cNvPicPr>
          <p:nvPr/>
        </p:nvPicPr>
        <p:blipFill rotWithShape="1">
          <a:blip r:embed="rId6">
            <a:extLst>
              <a:ext uri="{28A0092B-C50C-407E-A947-70E740481C1C}">
                <a14:useLocalDpi xmlns:a14="http://schemas.microsoft.com/office/drawing/2010/main" val="0"/>
              </a:ext>
            </a:extLst>
          </a:blip>
          <a:srcRect r="19375" b="-1"/>
          <a:stretch/>
        </p:blipFill>
        <p:spPr>
          <a:xfrm>
            <a:off x="2013796" y="2658276"/>
            <a:ext cx="5108726" cy="4201535"/>
          </a:xfrm>
          <a:custGeom>
            <a:avLst/>
            <a:gdLst/>
            <a:ahLst/>
            <a:cxnLst/>
            <a:rect l="l" t="t" r="r" b="b"/>
            <a:pathLst>
              <a:path w="5108726" h="4197911">
                <a:moveTo>
                  <a:pt x="1945141" y="0"/>
                </a:moveTo>
                <a:lnTo>
                  <a:pt x="5108726" y="0"/>
                </a:lnTo>
                <a:lnTo>
                  <a:pt x="3163585" y="4197911"/>
                </a:lnTo>
                <a:lnTo>
                  <a:pt x="3157362" y="4197911"/>
                </a:lnTo>
                <a:lnTo>
                  <a:pt x="1967571" y="4197911"/>
                </a:lnTo>
                <a:lnTo>
                  <a:pt x="317526" y="4197911"/>
                </a:lnTo>
                <a:lnTo>
                  <a:pt x="0" y="4197911"/>
                </a:lnTo>
                <a:close/>
              </a:path>
            </a:pathLst>
          </a:custGeom>
        </p:spPr>
      </p:pic>
      <p:sp>
        <p:nvSpPr>
          <p:cNvPr id="16" name="TextBox 15">
            <a:extLst>
              <a:ext uri="{FF2B5EF4-FFF2-40B4-BE49-F238E27FC236}">
                <a16:creationId xmlns:a16="http://schemas.microsoft.com/office/drawing/2014/main" id="{2FA059D6-D75B-FAAC-F043-9EEA519F6451}"/>
              </a:ext>
            </a:extLst>
          </p:cNvPr>
          <p:cNvSpPr txBox="1"/>
          <p:nvPr/>
        </p:nvSpPr>
        <p:spPr>
          <a:xfrm>
            <a:off x="6619164" y="4189864"/>
            <a:ext cx="4997354" cy="2163872"/>
          </a:xfrm>
          <a:prstGeom prst="rect">
            <a:avLst/>
          </a:prstGeom>
        </p:spPr>
        <p:txBody>
          <a:bodyPr vert="horz" lIns="91440" tIns="45720" rIns="91440" bIns="45720" rtlCol="0" anchor="t">
            <a:normAutofit/>
          </a:bodyPr>
          <a:lstStyle/>
          <a:p>
            <a:pPr algn="r" defTabSz="914400">
              <a:lnSpc>
                <a:spcPct val="90000"/>
              </a:lnSpc>
              <a:spcBef>
                <a:spcPct val="0"/>
              </a:spcBef>
              <a:spcAft>
                <a:spcPts val="600"/>
              </a:spcAft>
            </a:pPr>
            <a:endParaRPr lang="en-US" sz="6000" b="1" kern="1200" dirty="0">
              <a:ln w="9525">
                <a:solidFill>
                  <a:schemeClr val="tx1"/>
                </a:solidFill>
                <a:prstDash val="solid"/>
              </a:ln>
              <a:solidFill>
                <a:srgbClr val="FFFFFF"/>
              </a:solidFill>
              <a:effectLst>
                <a:outerShdw blurRad="12700" dist="38100" dir="2700000" algn="tl" rotWithShape="0">
                  <a:schemeClr val="bg1">
                    <a:lumMod val="50000"/>
                  </a:schemeClr>
                </a:outerShdw>
              </a:effectLst>
              <a:latin typeface="+mj-lt"/>
              <a:ea typeface="+mj-ea"/>
              <a:cs typeface="+mj-cs"/>
            </a:endParaRPr>
          </a:p>
        </p:txBody>
      </p:sp>
      <p:pic>
        <p:nvPicPr>
          <p:cNvPr id="6" name="Picture 5" descr="A group of cheerleaders posing for a photo&#10;&#10;Description automatically generated">
            <a:extLst>
              <a:ext uri="{FF2B5EF4-FFF2-40B4-BE49-F238E27FC236}">
                <a16:creationId xmlns:a16="http://schemas.microsoft.com/office/drawing/2014/main" id="{AFA997B6-DD01-FDF4-F0C2-FDC0C71D7BB8}"/>
              </a:ext>
            </a:extLst>
          </p:cNvPr>
          <p:cNvPicPr>
            <a:picLocks noChangeAspect="1"/>
          </p:cNvPicPr>
          <p:nvPr/>
        </p:nvPicPr>
        <p:blipFill rotWithShape="1">
          <a:blip r:embed="rId7">
            <a:extLst>
              <a:ext uri="{28A0092B-C50C-407E-A947-70E740481C1C}">
                <a14:useLocalDpi xmlns:a14="http://schemas.microsoft.com/office/drawing/2010/main" val="0"/>
              </a:ext>
            </a:extLst>
          </a:blip>
          <a:srcRect t="917" r="2" b="1085"/>
          <a:stretch/>
        </p:blipFill>
        <p:spPr>
          <a:xfrm>
            <a:off x="2261968" y="1"/>
            <a:ext cx="3393943" cy="2502843"/>
          </a:xfrm>
          <a:custGeom>
            <a:avLst/>
            <a:gdLst/>
            <a:ahLst/>
            <a:cxnLst/>
            <a:rect l="l" t="t" r="r" b="b"/>
            <a:pathLst>
              <a:path w="3393943" h="2502843">
                <a:moveTo>
                  <a:pt x="1159715" y="0"/>
                </a:moveTo>
                <a:lnTo>
                  <a:pt x="3393943" y="0"/>
                </a:lnTo>
                <a:lnTo>
                  <a:pt x="2234228" y="2502843"/>
                </a:lnTo>
                <a:lnTo>
                  <a:pt x="0" y="2502843"/>
                </a:lnTo>
                <a:close/>
              </a:path>
            </a:pathLst>
          </a:custGeom>
        </p:spPr>
      </p:pic>
      <p:sp>
        <p:nvSpPr>
          <p:cNvPr id="2" name="TextBox 1">
            <a:extLst>
              <a:ext uri="{FF2B5EF4-FFF2-40B4-BE49-F238E27FC236}">
                <a16:creationId xmlns:a16="http://schemas.microsoft.com/office/drawing/2014/main" id="{90886CE2-812D-443A-9F86-FC5C0C3ACEB8}"/>
              </a:ext>
            </a:extLst>
          </p:cNvPr>
          <p:cNvSpPr txBox="1"/>
          <p:nvPr/>
        </p:nvSpPr>
        <p:spPr>
          <a:xfrm>
            <a:off x="7578164" y="717176"/>
            <a:ext cx="3890683" cy="2079811"/>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endParaRPr lang="en-US" sz="4800" b="1" kern="1200" dirty="0">
              <a:ln w="9525">
                <a:solidFill>
                  <a:schemeClr val="tx1"/>
                </a:solidFill>
                <a:prstDash val="solid"/>
              </a:ln>
              <a:solidFill>
                <a:srgbClr val="FFFFFF"/>
              </a:solidFill>
              <a:effectLst>
                <a:outerShdw blurRad="12700" dist="38100" dir="2700000" algn="tl" rotWithShape="0">
                  <a:schemeClr val="bg1">
                    <a:lumMod val="50000"/>
                  </a:schemeClr>
                </a:outerShdw>
              </a:effectLst>
              <a:latin typeface="+mj-lt"/>
              <a:ea typeface="+mj-ea"/>
              <a:cs typeface="+mj-cs"/>
            </a:endParaRPr>
          </a:p>
        </p:txBody>
      </p:sp>
      <p:sp>
        <p:nvSpPr>
          <p:cNvPr id="20" name="TextBox 19">
            <a:extLst>
              <a:ext uri="{FF2B5EF4-FFF2-40B4-BE49-F238E27FC236}">
                <a16:creationId xmlns:a16="http://schemas.microsoft.com/office/drawing/2014/main" id="{F55F6AAA-CD72-76D0-0EAA-F7C8331E4DF9}"/>
              </a:ext>
            </a:extLst>
          </p:cNvPr>
          <p:cNvSpPr txBox="1"/>
          <p:nvPr/>
        </p:nvSpPr>
        <p:spPr>
          <a:xfrm>
            <a:off x="6435090" y="2654653"/>
            <a:ext cx="5756910" cy="1015663"/>
          </a:xfrm>
          <a:prstGeom prst="rect">
            <a:avLst/>
          </a:prstGeom>
          <a:solidFill>
            <a:schemeClr val="tx1"/>
          </a:solidFill>
        </p:spPr>
        <p:txBody>
          <a:bodyPr wrap="square">
            <a:spAutoFit/>
          </a:bodyPr>
          <a:lstStyle/>
          <a:p>
            <a:pPr algn="ctr"/>
            <a:r>
              <a:rPr lang="en-US" sz="6000" b="1" dirty="0">
                <a:ln w="9525">
                  <a:solidFill>
                    <a:srgbClr val="1B16A2"/>
                  </a:solidFill>
                  <a:prstDash val="solid"/>
                </a:ln>
                <a:solidFill>
                  <a:schemeClr val="bg1"/>
                </a:solidFill>
                <a:effectLst>
                  <a:outerShdw blurRad="12700" dist="38100" dir="2700000" algn="tl" rotWithShape="0">
                    <a:schemeClr val="bg1">
                      <a:lumMod val="50000"/>
                    </a:schemeClr>
                  </a:outerShdw>
                </a:effectLst>
                <a:latin typeface="H&amp;B Sketch Demo" panose="02000500000000000000" pitchFamily="2" charset="0"/>
                <a:ea typeface="SORRY... WE'RE CLOSED" panose="02000603000000000000" pitchFamily="2" charset="0"/>
              </a:rPr>
              <a:t>Community</a:t>
            </a:r>
          </a:p>
        </p:txBody>
      </p:sp>
      <p:pic>
        <p:nvPicPr>
          <p:cNvPr id="22" name="Picture 21" descr="A table with text on it&#10;&#10;Description automatically generated">
            <a:extLst>
              <a:ext uri="{FF2B5EF4-FFF2-40B4-BE49-F238E27FC236}">
                <a16:creationId xmlns:a16="http://schemas.microsoft.com/office/drawing/2014/main" id="{E0F66DED-A4F5-8FDA-93BE-FFC49050A07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26530" y="3730305"/>
            <a:ext cx="5574030" cy="3072088"/>
          </a:xfrm>
          <a:prstGeom prst="rect">
            <a:avLst/>
          </a:prstGeom>
        </p:spPr>
      </p:pic>
    </p:spTree>
    <p:extLst>
      <p:ext uri="{BB962C8B-B14F-4D97-AF65-F5344CB8AC3E}">
        <p14:creationId xmlns:p14="http://schemas.microsoft.com/office/powerpoint/2010/main" val="73603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posing for a photo&#10;&#10;Description automatically generated">
            <a:extLst>
              <a:ext uri="{FF2B5EF4-FFF2-40B4-BE49-F238E27FC236}">
                <a16:creationId xmlns:a16="http://schemas.microsoft.com/office/drawing/2014/main" id="{1DBE52A8-5FEE-8959-DB08-E91E4BD566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411" y="289560"/>
            <a:ext cx="4850539" cy="2567940"/>
          </a:xfrm>
          <a:prstGeom prst="rect">
            <a:avLst/>
          </a:prstGeom>
          <a:ln w="228600" cap="sq" cmpd="thickThin">
            <a:solidFill>
              <a:srgbClr val="000000"/>
            </a:solidFill>
            <a:prstDash val="solid"/>
            <a:miter lim="800000"/>
          </a:ln>
          <a:effectLst>
            <a:innerShdw blurRad="76200">
              <a:srgbClr val="000000"/>
            </a:innerShdw>
          </a:effectLst>
        </p:spPr>
      </p:pic>
      <p:sp>
        <p:nvSpPr>
          <p:cNvPr id="3" name="Rounded Rectangle 2">
            <a:extLst>
              <a:ext uri="{FF2B5EF4-FFF2-40B4-BE49-F238E27FC236}">
                <a16:creationId xmlns:a16="http://schemas.microsoft.com/office/drawing/2014/main" id="{FE3F83FB-E0C8-0A72-1DB0-19BEE5A2E9B3}"/>
              </a:ext>
            </a:extLst>
          </p:cNvPr>
          <p:cNvSpPr/>
          <p:nvPr/>
        </p:nvSpPr>
        <p:spPr>
          <a:xfrm>
            <a:off x="6096000" y="-2560"/>
            <a:ext cx="5924270" cy="6805910"/>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285750" indent="-285750" algn="ctr">
              <a:buFont typeface="Arial" panose="020B0604020202020204" pitchFamily="34" charset="0"/>
              <a:buChar char="•"/>
            </a:pPr>
            <a:endParaRPr lang="en-US"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4" name="Rectangle 3">
            <a:extLst>
              <a:ext uri="{FF2B5EF4-FFF2-40B4-BE49-F238E27FC236}">
                <a16:creationId xmlns:a16="http://schemas.microsoft.com/office/drawing/2014/main" id="{95F2E31D-40C1-2C6C-DF8D-B1C355660FCA}"/>
              </a:ext>
            </a:extLst>
          </p:cNvPr>
          <p:cNvSpPr/>
          <p:nvPr/>
        </p:nvSpPr>
        <p:spPr>
          <a:xfrm>
            <a:off x="6437063" y="257800"/>
            <a:ext cx="5242141" cy="523220"/>
          </a:xfrm>
          <a:prstGeom prst="rect">
            <a:avLst/>
          </a:prstGeom>
          <a:noFill/>
        </p:spPr>
        <p:txBody>
          <a:bodyPr wrap="none" lIns="91440" tIns="45720" rIns="91440" bIns="45720">
            <a:spAutoFit/>
          </a:bodyPr>
          <a:lstStyle/>
          <a:p>
            <a:pPr algn="ctr"/>
            <a:r>
              <a:rPr lang="en-US" sz="2800" b="1" spc="50" dirty="0">
                <a:ln w="0"/>
                <a:solidFill>
                  <a:srgbClr val="D217D0"/>
                </a:solidFill>
                <a:effectLst>
                  <a:innerShdw blurRad="63500" dist="50800" dir="13500000">
                    <a:srgbClr val="000000">
                      <a:alpha val="50000"/>
                    </a:srgbClr>
                  </a:innerShdw>
                </a:effectLst>
                <a:latin typeface="Coolvetica Rg" panose="020B0603030602020004" pitchFamily="34" charset="0"/>
              </a:rPr>
              <a:t>Joining </a:t>
            </a:r>
            <a:r>
              <a:rPr lang="en-US" sz="2800" b="1" cap="none" spc="50" dirty="0">
                <a:ln w="0"/>
                <a:solidFill>
                  <a:srgbClr val="D217D0"/>
                </a:solidFill>
                <a:effectLst>
                  <a:innerShdw blurRad="63500" dist="50800" dir="13500000">
                    <a:srgbClr val="000000">
                      <a:alpha val="50000"/>
                    </a:srgbClr>
                  </a:innerShdw>
                </a:effectLst>
                <a:latin typeface="Coolvetica Rg" panose="020B0603030602020004" pitchFamily="34" charset="0"/>
              </a:rPr>
              <a:t>Our Magnet Community</a:t>
            </a:r>
          </a:p>
        </p:txBody>
      </p:sp>
      <p:sp>
        <p:nvSpPr>
          <p:cNvPr id="6" name="TextBox 5">
            <a:extLst>
              <a:ext uri="{FF2B5EF4-FFF2-40B4-BE49-F238E27FC236}">
                <a16:creationId xmlns:a16="http://schemas.microsoft.com/office/drawing/2014/main" id="{B2018A1D-5DF6-6FD4-682A-322720193843}"/>
              </a:ext>
            </a:extLst>
          </p:cNvPr>
          <p:cNvSpPr txBox="1"/>
          <p:nvPr/>
        </p:nvSpPr>
        <p:spPr>
          <a:xfrm>
            <a:off x="6310680" y="896600"/>
            <a:ext cx="5494909" cy="5909310"/>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21C6E7"/>
                </a:solidFill>
                <a:latin typeface="KG Drops of Jupiter" panose="02000000000000000000" pitchFamily="2" charset="77"/>
              </a:rPr>
              <a:t>Our magnet program offers specialized curricula takes into consideration students' specific interests. This leads to a more engaging and tailored education, as students can focus on their passions and talents.</a:t>
            </a:r>
          </a:p>
          <a:p>
            <a:pPr marL="285750" indent="-285750">
              <a:buFont typeface="Arial" panose="020B0604020202020204" pitchFamily="34" charset="0"/>
              <a:buChar char="•"/>
            </a:pPr>
            <a:r>
              <a:rPr lang="en-US" dirty="0" err="1">
                <a:solidFill>
                  <a:schemeClr val="bg1"/>
                </a:solidFill>
                <a:latin typeface="KG Drops of Jupiter" panose="02000000000000000000" pitchFamily="2" charset="77"/>
              </a:rPr>
              <a:t>Cohorted</a:t>
            </a:r>
            <a:r>
              <a:rPr lang="en-US" dirty="0">
                <a:solidFill>
                  <a:schemeClr val="bg1"/>
                </a:solidFill>
                <a:latin typeface="KG Drops of Jupiter" panose="02000000000000000000" pitchFamily="2" charset="77"/>
              </a:rPr>
              <a:t> classes foster a close-knit community among students. </a:t>
            </a:r>
          </a:p>
          <a:p>
            <a:pPr marL="285750" indent="-285750">
              <a:buFont typeface="Arial" panose="020B0604020202020204" pitchFamily="34" charset="0"/>
              <a:buChar char="•"/>
            </a:pPr>
            <a:r>
              <a:rPr lang="en-US" dirty="0">
                <a:solidFill>
                  <a:srgbClr val="21C6E7"/>
                </a:solidFill>
                <a:latin typeface="KG Drops of Jupiter" panose="02000000000000000000" pitchFamily="2" charset="77"/>
              </a:rPr>
              <a:t>Increased Collaboration: magnet courses classes often require students to work together on group projects, assignments, and discussions. </a:t>
            </a:r>
          </a:p>
          <a:p>
            <a:pPr marL="285750" indent="-285750">
              <a:buFont typeface="Arial" panose="020B0604020202020204" pitchFamily="34" charset="0"/>
              <a:buChar char="•"/>
            </a:pPr>
            <a:r>
              <a:rPr lang="en-US" dirty="0">
                <a:solidFill>
                  <a:schemeClr val="bg1"/>
                </a:solidFill>
                <a:latin typeface="KG Drops of Jupiter" panose="02000000000000000000" pitchFamily="2" charset="77"/>
              </a:rPr>
              <a:t>Peer Support: students in the magnet community can provide emotional and academic support to one another. This peer support can be particularly valuable during challenging times or when students need help with their coursework.</a:t>
            </a:r>
          </a:p>
          <a:p>
            <a:pPr marL="285750" indent="-285750">
              <a:buFont typeface="Arial" panose="020B0604020202020204" pitchFamily="34" charset="0"/>
              <a:buChar char="•"/>
            </a:pPr>
            <a:r>
              <a:rPr lang="en-US" dirty="0">
                <a:solidFill>
                  <a:srgbClr val="21C6E7"/>
                </a:solidFill>
                <a:latin typeface="KG Drops of Jupiter" panose="02000000000000000000" pitchFamily="2" charset="77"/>
              </a:rPr>
              <a:t>Enhanced Extracurricular Opportunities: we offer a wide variety of clubs, sports, field trips,  international travel, and engaging cultural experiences. The BEST part--you get to help choose these activities. </a:t>
            </a:r>
          </a:p>
        </p:txBody>
      </p:sp>
      <p:sp>
        <p:nvSpPr>
          <p:cNvPr id="8" name="Rectangle 7">
            <a:extLst>
              <a:ext uri="{FF2B5EF4-FFF2-40B4-BE49-F238E27FC236}">
                <a16:creationId xmlns:a16="http://schemas.microsoft.com/office/drawing/2014/main" id="{EB615282-CCC6-F33E-A54D-19FE17BA4B69}"/>
              </a:ext>
            </a:extLst>
          </p:cNvPr>
          <p:cNvSpPr/>
          <p:nvPr/>
        </p:nvSpPr>
        <p:spPr>
          <a:xfrm>
            <a:off x="285650" y="3016002"/>
            <a:ext cx="5052059" cy="605849"/>
          </a:xfrm>
          <a:prstGeom prst="rect">
            <a:avLst/>
          </a:prstGeom>
          <a:solidFill>
            <a:srgbClr val="FFFFCC"/>
          </a:solidFill>
        </p:spPr>
        <p:txBody>
          <a:bodyPr wrap="square" lIns="91440" tIns="45720" rIns="91440" bIns="45720">
            <a:spAutoFit/>
          </a:bodyPr>
          <a:lstStyle/>
          <a:p>
            <a:pPr algn="ctr"/>
            <a:r>
              <a:rPr lang="en-US" sz="3200" dirty="0">
                <a:ln w="0"/>
                <a:solidFill>
                  <a:schemeClr val="tx1">
                    <a:lumMod val="95000"/>
                    <a:lumOff val="5000"/>
                  </a:schemeClr>
                </a:solidFill>
                <a:effectLst>
                  <a:outerShdw blurRad="38100" dist="19050" dir="2700000" algn="tl" rotWithShape="0">
                    <a:schemeClr val="dk1">
                      <a:alpha val="40000"/>
                    </a:schemeClr>
                  </a:outerShdw>
                </a:effectLst>
                <a:latin typeface="Antique Book Cover Regular" pitchFamily="2" charset="0"/>
                <a:ea typeface="DADDYSGIRL" panose="02000603000000000000" pitchFamily="2" charset="0"/>
              </a:rPr>
              <a:t>Your Magnet Support Team</a:t>
            </a:r>
            <a:endParaRPr lang="en-US" sz="3200" b="0" cap="none" spc="0" dirty="0">
              <a:ln w="0"/>
              <a:solidFill>
                <a:schemeClr val="tx1">
                  <a:lumMod val="95000"/>
                  <a:lumOff val="5000"/>
                </a:schemeClr>
              </a:solidFill>
              <a:effectLst>
                <a:outerShdw blurRad="38100" dist="19050" dir="2700000" algn="tl" rotWithShape="0">
                  <a:schemeClr val="dk1">
                    <a:alpha val="40000"/>
                  </a:schemeClr>
                </a:outerShdw>
              </a:effectLst>
              <a:latin typeface="Antique Book Cover Regular" pitchFamily="2" charset="0"/>
              <a:ea typeface="DADDYSGIRL" panose="02000603000000000000" pitchFamily="2" charset="0"/>
            </a:endParaRPr>
          </a:p>
        </p:txBody>
      </p:sp>
      <p:sp>
        <p:nvSpPr>
          <p:cNvPr id="19" name="Alternate Process 18">
            <a:extLst>
              <a:ext uri="{FF2B5EF4-FFF2-40B4-BE49-F238E27FC236}">
                <a16:creationId xmlns:a16="http://schemas.microsoft.com/office/drawing/2014/main" id="{6185A028-5FAA-D3A4-430D-8768BA7A1E86}"/>
              </a:ext>
            </a:extLst>
          </p:cNvPr>
          <p:cNvSpPr/>
          <p:nvPr/>
        </p:nvSpPr>
        <p:spPr>
          <a:xfrm>
            <a:off x="171730" y="3563242"/>
            <a:ext cx="5351449" cy="2865120"/>
          </a:xfrm>
          <a:prstGeom prst="flowChartAlternateProcess">
            <a:avLst/>
          </a:prstGeom>
          <a:solidFill>
            <a:srgbClr val="1B16A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AFC835B4-6553-DBA7-5CC3-7EE0D8DAF566}"/>
              </a:ext>
            </a:extLst>
          </p:cNvPr>
          <p:cNvSpPr txBox="1"/>
          <p:nvPr/>
        </p:nvSpPr>
        <p:spPr>
          <a:xfrm>
            <a:off x="285650" y="3627595"/>
            <a:ext cx="5052060" cy="2800767"/>
          </a:xfrm>
          <a:prstGeom prst="rect">
            <a:avLst/>
          </a:prstGeom>
          <a:noFill/>
        </p:spPr>
        <p:txBody>
          <a:bodyPr wrap="square" rtlCol="0">
            <a:spAutoFit/>
          </a:bodyPr>
          <a:lstStyle/>
          <a:p>
            <a:pPr algn="ctr"/>
            <a:r>
              <a:rPr lang="en-US" sz="1600" dirty="0">
                <a:solidFill>
                  <a:schemeClr val="bg1"/>
                </a:solidFill>
                <a:latin typeface="Coolvetica Rg" panose="020B0603030602020004" pitchFamily="34" charset="0"/>
              </a:rPr>
              <a:t>Mrs. Jennifer Suárez--Assistant Principal / Curriculum Supervisor</a:t>
            </a:r>
          </a:p>
          <a:p>
            <a:pPr algn="ctr"/>
            <a:endParaRPr lang="en-US" sz="1600" dirty="0">
              <a:solidFill>
                <a:schemeClr val="bg1"/>
              </a:solidFill>
              <a:latin typeface="Coolvetica Rg" panose="020B0603030602020004" pitchFamily="34" charset="0"/>
            </a:endParaRPr>
          </a:p>
          <a:p>
            <a:pPr algn="ctr"/>
            <a:r>
              <a:rPr lang="en-US" sz="1600" dirty="0">
                <a:solidFill>
                  <a:schemeClr val="bg1"/>
                </a:solidFill>
                <a:latin typeface="Coolvetica Rg" panose="020B0603030602020004" pitchFamily="34" charset="0"/>
              </a:rPr>
              <a:t>Mr. Andrew Griffin--Lead Counselor/Magnet Counselor</a:t>
            </a:r>
          </a:p>
          <a:p>
            <a:pPr algn="ctr"/>
            <a:endParaRPr lang="en-US" sz="1600" dirty="0">
              <a:solidFill>
                <a:schemeClr val="bg1"/>
              </a:solidFill>
              <a:latin typeface="Coolvetica Rg" panose="020B0603030602020004" pitchFamily="34" charset="0"/>
            </a:endParaRPr>
          </a:p>
          <a:p>
            <a:pPr algn="ctr"/>
            <a:r>
              <a:rPr lang="en-US" sz="1600" dirty="0">
                <a:solidFill>
                  <a:schemeClr val="bg1"/>
                </a:solidFill>
                <a:latin typeface="Coolvetica Rg" panose="020B0603030602020004" pitchFamily="34" charset="0"/>
              </a:rPr>
              <a:t>Mrs. Micaela Armona--Magnet Coordinator/AP Curriculum Coordinator</a:t>
            </a:r>
          </a:p>
          <a:p>
            <a:pPr algn="ctr"/>
            <a:endParaRPr lang="en-US" sz="1600" dirty="0">
              <a:solidFill>
                <a:schemeClr val="bg1"/>
              </a:solidFill>
              <a:latin typeface="Coolvetica Rg" panose="020B0603030602020004" pitchFamily="34" charset="0"/>
            </a:endParaRPr>
          </a:p>
          <a:p>
            <a:pPr algn="ctr"/>
            <a:r>
              <a:rPr lang="en-US" sz="1600" dirty="0">
                <a:solidFill>
                  <a:schemeClr val="bg1"/>
                </a:solidFill>
                <a:latin typeface="Coolvetica Rg" panose="020B0603030602020004" pitchFamily="34" charset="0"/>
              </a:rPr>
              <a:t>Mr. Stephen </a:t>
            </a:r>
            <a:r>
              <a:rPr lang="en-US" sz="1600" dirty="0" err="1">
                <a:solidFill>
                  <a:schemeClr val="bg1"/>
                </a:solidFill>
                <a:latin typeface="Coolvetica Rg" panose="020B0603030602020004" pitchFamily="34" charset="0"/>
              </a:rPr>
              <a:t>Revard</a:t>
            </a:r>
            <a:r>
              <a:rPr lang="en-US" sz="1600" dirty="0">
                <a:solidFill>
                  <a:schemeClr val="bg1"/>
                </a:solidFill>
                <a:latin typeface="Coolvetica Rg" panose="020B0603030602020004" pitchFamily="34" charset="0"/>
              </a:rPr>
              <a:t>--Principal/Magnet Enthusiast </a:t>
            </a:r>
          </a:p>
          <a:p>
            <a:pPr algn="ctr"/>
            <a:endParaRPr lang="en-US" sz="1600" dirty="0">
              <a:solidFill>
                <a:schemeClr val="bg1"/>
              </a:solidFill>
              <a:latin typeface="Coolvetica Rg" panose="020B0603030602020004" pitchFamily="34" charset="0"/>
            </a:endParaRPr>
          </a:p>
          <a:p>
            <a:pPr algn="ctr"/>
            <a:r>
              <a:rPr lang="en-US" sz="1600" dirty="0">
                <a:solidFill>
                  <a:schemeClr val="bg1"/>
                </a:solidFill>
                <a:latin typeface="Coolvetica Rg" panose="020B0603030602020004" pitchFamily="34" charset="0"/>
              </a:rPr>
              <a:t>Mrs. Kelli Bryson—Magnet Clerk/AP Clerk </a:t>
            </a:r>
          </a:p>
        </p:txBody>
      </p:sp>
    </p:spTree>
    <p:extLst>
      <p:ext uri="{BB962C8B-B14F-4D97-AF65-F5344CB8AC3E}">
        <p14:creationId xmlns:p14="http://schemas.microsoft.com/office/powerpoint/2010/main" val="3758677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1BD1EB96-B022-CCF4-4951-5A64D10744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282199" cy="6857999"/>
          </a:xfrm>
          <a:prstGeom prst="rect">
            <a:avLst/>
          </a:prstGeom>
        </p:spPr>
      </p:pic>
    </p:spTree>
    <p:extLst>
      <p:ext uri="{BB962C8B-B14F-4D97-AF65-F5344CB8AC3E}">
        <p14:creationId xmlns:p14="http://schemas.microsoft.com/office/powerpoint/2010/main" val="22913729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collage of a group of people&#10;&#10;Description automatically generated">
            <a:extLst>
              <a:ext uri="{FF2B5EF4-FFF2-40B4-BE49-F238E27FC236}">
                <a16:creationId xmlns:a16="http://schemas.microsoft.com/office/drawing/2014/main" id="{C57CA28A-0D16-DD4A-FB4B-819A0B2B19DA}"/>
              </a:ext>
            </a:extLst>
          </p:cNvPr>
          <p:cNvPicPr>
            <a:picLocks noChangeAspect="1"/>
          </p:cNvPicPr>
          <p:nvPr/>
        </p:nvPicPr>
        <p:blipFill rotWithShape="1">
          <a:blip r:embed="rId3">
            <a:extLst>
              <a:ext uri="{28A0092B-C50C-407E-A947-70E740481C1C}">
                <a14:useLocalDpi xmlns:a14="http://schemas.microsoft.com/office/drawing/2010/main" val="0"/>
              </a:ext>
            </a:extLst>
          </a:blip>
          <a:srcRect l="3727" r="2033"/>
          <a:stretch/>
        </p:blipFill>
        <p:spPr>
          <a:xfrm>
            <a:off x="20" y="1282"/>
            <a:ext cx="12191980" cy="6856718"/>
          </a:xfrm>
          <a:prstGeom prst="rect">
            <a:avLst/>
          </a:prstGeom>
        </p:spPr>
      </p:pic>
    </p:spTree>
    <p:extLst>
      <p:ext uri="{BB962C8B-B14F-4D97-AF65-F5344CB8AC3E}">
        <p14:creationId xmlns:p14="http://schemas.microsoft.com/office/powerpoint/2010/main" val="26283016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posing for a photo&#10;&#10;Description automatically generated">
            <a:extLst>
              <a:ext uri="{FF2B5EF4-FFF2-40B4-BE49-F238E27FC236}">
                <a16:creationId xmlns:a16="http://schemas.microsoft.com/office/drawing/2014/main" id="{CDB5C735-5498-AAE7-5C7E-0ADE55293F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61891"/>
            <a:ext cx="12192000" cy="5934217"/>
          </a:xfrm>
          <a:prstGeom prst="rect">
            <a:avLst/>
          </a:prstGeom>
        </p:spPr>
      </p:pic>
    </p:spTree>
    <p:extLst>
      <p:ext uri="{BB962C8B-B14F-4D97-AF65-F5344CB8AC3E}">
        <p14:creationId xmlns:p14="http://schemas.microsoft.com/office/powerpoint/2010/main" val="3078682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D20105-08AD-5F6A-8558-B8C1190CD782}"/>
              </a:ext>
            </a:extLst>
          </p:cNvPr>
          <p:cNvSpPr>
            <a:spLocks noGrp="1"/>
          </p:cNvSpPr>
          <p:nvPr>
            <p:ph type="title"/>
          </p:nvPr>
        </p:nvSpPr>
        <p:spPr/>
        <p:txBody>
          <a:bodyPr/>
          <a:lstStyle/>
          <a:p>
            <a:endParaRPr lang="en-US"/>
          </a:p>
        </p:txBody>
      </p:sp>
      <p:graphicFrame>
        <p:nvGraphicFramePr>
          <p:cNvPr id="14" name="Content Placeholder 13">
            <a:extLst>
              <a:ext uri="{FF2B5EF4-FFF2-40B4-BE49-F238E27FC236}">
                <a16:creationId xmlns:a16="http://schemas.microsoft.com/office/drawing/2014/main" id="{279819A7-C44E-4A7E-9970-F8F4CBFA1028}"/>
              </a:ext>
            </a:extLst>
          </p:cNvPr>
          <p:cNvGraphicFramePr>
            <a:graphicFrameLocks noGrp="1"/>
          </p:cNvGraphicFramePr>
          <p:nvPr>
            <p:ph sz="half" idx="1"/>
            <p:extLst>
              <p:ext uri="{D42A27DB-BD31-4B8C-83A1-F6EECF244321}">
                <p14:modId xmlns:p14="http://schemas.microsoft.com/office/powerpoint/2010/main" val="2565709308"/>
              </p:ext>
            </p:extLst>
          </p:nvPr>
        </p:nvGraphicFramePr>
        <p:xfrm>
          <a:off x="838200" y="1825625"/>
          <a:ext cx="5181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Content Placeholder 2" descr="A table with text on it&#10;&#10;Description automatically generated">
            <a:extLst>
              <a:ext uri="{FF2B5EF4-FFF2-40B4-BE49-F238E27FC236}">
                <a16:creationId xmlns:a16="http://schemas.microsoft.com/office/drawing/2014/main" id="{E7FC0981-06AB-6A94-7109-5E4C327CE246}"/>
              </a:ext>
            </a:extLst>
          </p:cNvPr>
          <p:cNvPicPr>
            <a:picLocks noGrp="1" noChangeAspect="1"/>
          </p:cNvPicPr>
          <p:nvPr>
            <p:ph sz="half" idx="2"/>
          </p:nvPr>
        </p:nvPicPr>
        <p:blipFill>
          <a:blip r:embed="rId7">
            <a:extLst>
              <a:ext uri="{28A0092B-C50C-407E-A947-70E740481C1C}">
                <a14:useLocalDpi xmlns:a14="http://schemas.microsoft.com/office/drawing/2010/main" val="0"/>
              </a:ext>
            </a:extLst>
          </a:blip>
          <a:stretch>
            <a:fillRect/>
          </a:stretch>
        </p:blipFill>
        <p:spPr>
          <a:xfrm>
            <a:off x="6172200" y="2601985"/>
            <a:ext cx="5181600" cy="2798618"/>
          </a:xfrm>
        </p:spPr>
      </p:pic>
      <p:pic>
        <p:nvPicPr>
          <p:cNvPr id="4" name="Picture 3">
            <a:extLst>
              <a:ext uri="{FF2B5EF4-FFF2-40B4-BE49-F238E27FC236}">
                <a16:creationId xmlns:a16="http://schemas.microsoft.com/office/drawing/2014/main" id="{53C15C3F-FF95-4DDF-9224-2AB0B654FBBE}"/>
              </a:ext>
            </a:extLst>
          </p:cNvPr>
          <p:cNvPicPr>
            <a:picLocks noChangeAspect="1"/>
          </p:cNvPicPr>
          <p:nvPr/>
        </p:nvPicPr>
        <p:blipFill>
          <a:blip r:embed="rId8"/>
          <a:stretch>
            <a:fillRect/>
          </a:stretch>
        </p:blipFill>
        <p:spPr>
          <a:xfrm>
            <a:off x="0" y="0"/>
            <a:ext cx="12192000" cy="6857999"/>
          </a:xfrm>
          <a:prstGeom prst="rect">
            <a:avLst/>
          </a:prstGeom>
        </p:spPr>
      </p:pic>
      <p:sp>
        <p:nvSpPr>
          <p:cNvPr id="15" name="TextBox 14">
            <a:extLst>
              <a:ext uri="{FF2B5EF4-FFF2-40B4-BE49-F238E27FC236}">
                <a16:creationId xmlns:a16="http://schemas.microsoft.com/office/drawing/2014/main" id="{17F46E8D-C7F8-9C2A-13DC-FA981BC156BB}"/>
              </a:ext>
            </a:extLst>
          </p:cNvPr>
          <p:cNvSpPr txBox="1"/>
          <p:nvPr/>
        </p:nvSpPr>
        <p:spPr>
          <a:xfrm>
            <a:off x="0" y="3051488"/>
            <a:ext cx="12192000" cy="1015663"/>
          </a:xfrm>
          <a:prstGeom prst="rect">
            <a:avLst/>
          </a:prstGeom>
          <a:solidFill>
            <a:schemeClr val="tx1"/>
          </a:solidFill>
        </p:spPr>
        <p:txBody>
          <a:bodyPr wrap="square">
            <a:spAutoFit/>
          </a:bodyPr>
          <a:lstStyle/>
          <a:p>
            <a:pPr algn="ctr"/>
            <a:r>
              <a:rPr lang="en-US" sz="6000" b="1" dirty="0">
                <a:ln w="9525">
                  <a:solidFill>
                    <a:srgbClr val="1B16A2"/>
                  </a:solidFill>
                  <a:prstDash val="solid"/>
                </a:ln>
                <a:solidFill>
                  <a:schemeClr val="bg1"/>
                </a:solidFill>
                <a:effectLst>
                  <a:outerShdw blurRad="12700" dist="38100" dir="2700000" algn="tl" rotWithShape="0">
                    <a:schemeClr val="bg1">
                      <a:lumMod val="50000"/>
                    </a:schemeClr>
                  </a:outerShdw>
                </a:effectLst>
                <a:latin typeface="H&amp;B Sketch Demo" panose="02000500000000000000" pitchFamily="2" charset="0"/>
                <a:ea typeface="SORRY... WE'RE CLOSED" panose="02000603000000000000" pitchFamily="2" charset="0"/>
              </a:rPr>
              <a:t>Leadership</a:t>
            </a:r>
          </a:p>
        </p:txBody>
      </p:sp>
    </p:spTree>
    <p:extLst>
      <p:ext uri="{BB962C8B-B14F-4D97-AF65-F5344CB8AC3E}">
        <p14:creationId xmlns:p14="http://schemas.microsoft.com/office/powerpoint/2010/main" val="11201185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Picture 9" descr="A collage of several images of a child&#10;&#10;Description automatically generated">
            <a:extLst>
              <a:ext uri="{FF2B5EF4-FFF2-40B4-BE49-F238E27FC236}">
                <a16:creationId xmlns:a16="http://schemas.microsoft.com/office/drawing/2014/main" id="{EAF24999-7EE5-D3DD-C871-56C3D20751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92" y="2580"/>
            <a:ext cx="12196592" cy="6855420"/>
          </a:xfrm>
          <a:prstGeom prst="rect">
            <a:avLst/>
          </a:prstGeom>
        </p:spPr>
      </p:pic>
    </p:spTree>
    <p:extLst>
      <p:ext uri="{BB962C8B-B14F-4D97-AF65-F5344CB8AC3E}">
        <p14:creationId xmlns:p14="http://schemas.microsoft.com/office/powerpoint/2010/main" val="2239533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pic>
        <p:nvPicPr>
          <p:cNvPr id="3" name="Picture 2" descr="A person smiling at camera&#10;&#10;Description automatically generated">
            <a:extLst>
              <a:ext uri="{FF2B5EF4-FFF2-40B4-BE49-F238E27FC236}">
                <a16:creationId xmlns:a16="http://schemas.microsoft.com/office/drawing/2014/main" id="{65E8595C-9389-DF4D-AF30-8373F6270A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337" y="1501795"/>
            <a:ext cx="4980790" cy="3135811"/>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7" name="Picture 6" descr="A person with long hair and a blue and white background&#10;&#10;Description automatically generated with medium confidence">
            <a:extLst>
              <a:ext uri="{FF2B5EF4-FFF2-40B4-BE49-F238E27FC236}">
                <a16:creationId xmlns:a16="http://schemas.microsoft.com/office/drawing/2014/main" id="{19EB91B2-24B0-3D96-D70F-0D0E8AA408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1930" y="2926080"/>
            <a:ext cx="5348900" cy="3353455"/>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9" name="TextBox 8">
            <a:extLst>
              <a:ext uri="{FF2B5EF4-FFF2-40B4-BE49-F238E27FC236}">
                <a16:creationId xmlns:a16="http://schemas.microsoft.com/office/drawing/2014/main" id="{2E0B3BB6-D8F0-CA69-131D-69508CD3C3D0}"/>
              </a:ext>
            </a:extLst>
          </p:cNvPr>
          <p:cNvSpPr txBox="1"/>
          <p:nvPr/>
        </p:nvSpPr>
        <p:spPr>
          <a:xfrm>
            <a:off x="0" y="70633"/>
            <a:ext cx="12192000" cy="1015663"/>
          </a:xfrm>
          <a:prstGeom prst="rect">
            <a:avLst/>
          </a:prstGeom>
          <a:solidFill>
            <a:schemeClr val="tx1"/>
          </a:solidFill>
        </p:spPr>
        <p:txBody>
          <a:bodyPr wrap="square">
            <a:spAutoFit/>
          </a:bodyPr>
          <a:lstStyle/>
          <a:p>
            <a:pPr algn="ctr"/>
            <a:r>
              <a:rPr lang="en-US" sz="6000" b="1" dirty="0">
                <a:ln w="9525">
                  <a:solidFill>
                    <a:srgbClr val="1B16A2"/>
                  </a:solidFill>
                  <a:prstDash val="solid"/>
                </a:ln>
                <a:solidFill>
                  <a:schemeClr val="bg1"/>
                </a:solidFill>
                <a:effectLst>
                  <a:outerShdw blurRad="12700" dist="38100" dir="2700000" algn="tl" rotWithShape="0">
                    <a:schemeClr val="bg1">
                      <a:lumMod val="50000"/>
                    </a:schemeClr>
                  </a:outerShdw>
                </a:effectLst>
                <a:latin typeface="H&amp;B Sketch Demo" panose="02000500000000000000" pitchFamily="2" charset="0"/>
                <a:ea typeface="SORRY... WE'RE CLOSED" panose="02000603000000000000" pitchFamily="2" charset="0"/>
              </a:rPr>
              <a:t>Students’ Perspective</a:t>
            </a:r>
          </a:p>
        </p:txBody>
      </p:sp>
      <p:sp>
        <p:nvSpPr>
          <p:cNvPr id="2" name="TextBox 1">
            <a:extLst>
              <a:ext uri="{FF2B5EF4-FFF2-40B4-BE49-F238E27FC236}">
                <a16:creationId xmlns:a16="http://schemas.microsoft.com/office/drawing/2014/main" id="{604A4A84-3299-88FD-0FCE-5FD6231A5D46}"/>
              </a:ext>
            </a:extLst>
          </p:cNvPr>
          <p:cNvSpPr txBox="1"/>
          <p:nvPr/>
        </p:nvSpPr>
        <p:spPr>
          <a:xfrm>
            <a:off x="6195399" y="1501795"/>
            <a:ext cx="5715263" cy="1200329"/>
          </a:xfrm>
          <a:prstGeom prst="rect">
            <a:avLst/>
          </a:prstGeom>
          <a:solidFill>
            <a:schemeClr val="tx1"/>
          </a:solidFill>
        </p:spPr>
        <p:txBody>
          <a:bodyPr wrap="square" rtlCol="0">
            <a:spAutoFit/>
          </a:bodyPr>
          <a:lstStyle/>
          <a:p>
            <a:pPr algn="ctr"/>
            <a:r>
              <a:rPr lang="en-US" sz="2400" dirty="0">
                <a:solidFill>
                  <a:schemeClr val="bg1"/>
                </a:solidFill>
                <a:latin typeface="ADLaM Display" panose="02010000000000000000" pitchFamily="2" charset="77"/>
                <a:ea typeface="ADLaM Display" panose="02010000000000000000" pitchFamily="2" charset="77"/>
                <a:cs typeface="ADLaM Display" panose="02010000000000000000" pitchFamily="2" charset="77"/>
              </a:rPr>
              <a:t>Magnet Leadership</a:t>
            </a:r>
          </a:p>
          <a:p>
            <a:pPr algn="ctr"/>
            <a:r>
              <a:rPr lang="en-US" sz="2400" dirty="0">
                <a:solidFill>
                  <a:schemeClr val="bg1"/>
                </a:solidFill>
                <a:latin typeface="ADLaM Display" panose="02010000000000000000" pitchFamily="2" charset="77"/>
                <a:ea typeface="ADLaM Display" panose="02010000000000000000" pitchFamily="2" charset="77"/>
                <a:cs typeface="ADLaM Display" panose="02010000000000000000" pitchFamily="2" charset="77"/>
              </a:rPr>
              <a:t>Model UN</a:t>
            </a:r>
          </a:p>
          <a:p>
            <a:pPr algn="ctr"/>
            <a:r>
              <a:rPr lang="en-US" sz="2400" dirty="0" err="1">
                <a:solidFill>
                  <a:schemeClr val="bg1"/>
                </a:solidFill>
                <a:latin typeface="ADLaM Display" panose="02010000000000000000" pitchFamily="2" charset="77"/>
                <a:ea typeface="ADLaM Display" panose="02010000000000000000" pitchFamily="2" charset="77"/>
                <a:cs typeface="ADLaM Display" panose="02010000000000000000" pitchFamily="2" charset="77"/>
              </a:rPr>
              <a:t>HoPe</a:t>
            </a:r>
            <a:endParaRPr lang="en-US" sz="2400" dirty="0">
              <a:solidFill>
                <a:schemeClr val="bg1"/>
              </a:solidFill>
              <a:latin typeface="ADLaM Display" panose="02010000000000000000" pitchFamily="2" charset="77"/>
              <a:ea typeface="ADLaM Display" panose="02010000000000000000" pitchFamily="2" charset="77"/>
              <a:cs typeface="ADLaM Display" panose="02010000000000000000" pitchFamily="2" charset="77"/>
            </a:endParaRPr>
          </a:p>
        </p:txBody>
      </p:sp>
      <p:sp>
        <p:nvSpPr>
          <p:cNvPr id="4" name="TextBox 3">
            <a:extLst>
              <a:ext uri="{FF2B5EF4-FFF2-40B4-BE49-F238E27FC236}">
                <a16:creationId xmlns:a16="http://schemas.microsoft.com/office/drawing/2014/main" id="{78C70563-6103-D2DD-9969-DB0F471B3230}"/>
              </a:ext>
            </a:extLst>
          </p:cNvPr>
          <p:cNvSpPr txBox="1"/>
          <p:nvPr/>
        </p:nvSpPr>
        <p:spPr>
          <a:xfrm>
            <a:off x="185547" y="4843705"/>
            <a:ext cx="5215128" cy="1754326"/>
          </a:xfrm>
          <a:prstGeom prst="rect">
            <a:avLst/>
          </a:prstGeom>
          <a:solidFill>
            <a:schemeClr val="tx1"/>
          </a:solidFill>
        </p:spPr>
        <p:txBody>
          <a:bodyPr wrap="square" rtlCol="0">
            <a:spAutoFit/>
          </a:bodyPr>
          <a:lstStyle/>
          <a:p>
            <a:pPr algn="ctr"/>
            <a:r>
              <a:rPr lang="en-US" dirty="0">
                <a:solidFill>
                  <a:schemeClr val="bg1"/>
                </a:solidFill>
                <a:latin typeface="ADLaM Display" panose="02010000000000000000" pitchFamily="2" charset="77"/>
                <a:ea typeface="ADLaM Display" panose="02010000000000000000" pitchFamily="2" charset="77"/>
                <a:cs typeface="ADLaM Display" panose="02010000000000000000" pitchFamily="2" charset="77"/>
              </a:rPr>
              <a:t>Magnet Leadership</a:t>
            </a:r>
          </a:p>
          <a:p>
            <a:pPr algn="ctr"/>
            <a:r>
              <a:rPr lang="en-US" dirty="0">
                <a:solidFill>
                  <a:schemeClr val="bg1"/>
                </a:solidFill>
                <a:latin typeface="ADLaM Display" panose="02010000000000000000" pitchFamily="2" charset="77"/>
                <a:ea typeface="ADLaM Display" panose="02010000000000000000" pitchFamily="2" charset="77"/>
                <a:cs typeface="ADLaM Display" panose="02010000000000000000" pitchFamily="2" charset="77"/>
              </a:rPr>
              <a:t>Band</a:t>
            </a:r>
          </a:p>
          <a:p>
            <a:pPr algn="ctr"/>
            <a:r>
              <a:rPr lang="en-US" dirty="0">
                <a:solidFill>
                  <a:schemeClr val="bg1"/>
                </a:solidFill>
                <a:latin typeface="ADLaM Display" panose="02010000000000000000" pitchFamily="2" charset="77"/>
                <a:ea typeface="ADLaM Display" panose="02010000000000000000" pitchFamily="2" charset="77"/>
                <a:cs typeface="ADLaM Display" panose="02010000000000000000" pitchFamily="2" charset="77"/>
              </a:rPr>
              <a:t>ASL Honor Society</a:t>
            </a:r>
          </a:p>
          <a:p>
            <a:pPr algn="ctr"/>
            <a:r>
              <a:rPr lang="en-US" dirty="0">
                <a:solidFill>
                  <a:schemeClr val="bg1"/>
                </a:solidFill>
                <a:latin typeface="ADLaM Display" panose="02010000000000000000" pitchFamily="2" charset="77"/>
                <a:ea typeface="ADLaM Display" panose="02010000000000000000" pitchFamily="2" charset="77"/>
                <a:cs typeface="ADLaM Display" panose="02010000000000000000" pitchFamily="2" charset="77"/>
              </a:rPr>
              <a:t>GHP Attendee</a:t>
            </a:r>
          </a:p>
          <a:p>
            <a:pPr algn="ctr"/>
            <a:r>
              <a:rPr lang="en-US" dirty="0">
                <a:solidFill>
                  <a:schemeClr val="bg1"/>
                </a:solidFill>
                <a:latin typeface="ADLaM Display" panose="02010000000000000000" pitchFamily="2" charset="77"/>
                <a:ea typeface="ADLaM Display" panose="02010000000000000000" pitchFamily="2" charset="77"/>
                <a:cs typeface="ADLaM Display" panose="02010000000000000000" pitchFamily="2" charset="77"/>
              </a:rPr>
              <a:t>AP Scholar</a:t>
            </a:r>
          </a:p>
          <a:p>
            <a:pPr algn="ctr"/>
            <a:r>
              <a:rPr lang="en-US" dirty="0">
                <a:solidFill>
                  <a:schemeClr val="bg1"/>
                </a:solidFill>
                <a:latin typeface="ADLaM Display" panose="02010000000000000000" pitchFamily="2" charset="77"/>
                <a:ea typeface="ADLaM Display" panose="02010000000000000000" pitchFamily="2" charset="77"/>
                <a:cs typeface="ADLaM Display" panose="02010000000000000000" pitchFamily="2" charset="77"/>
              </a:rPr>
              <a:t>Beta Club</a:t>
            </a:r>
          </a:p>
        </p:txBody>
      </p:sp>
    </p:spTree>
    <p:extLst>
      <p:ext uri="{BB962C8B-B14F-4D97-AF65-F5344CB8AC3E}">
        <p14:creationId xmlns:p14="http://schemas.microsoft.com/office/powerpoint/2010/main" val="33350739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posing for a photo&#10;&#10;Description automatically generated">
            <a:extLst>
              <a:ext uri="{FF2B5EF4-FFF2-40B4-BE49-F238E27FC236}">
                <a16:creationId xmlns:a16="http://schemas.microsoft.com/office/drawing/2014/main" id="{DB09C123-39AD-5561-E77D-D1B59A33F7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4" y="0"/>
            <a:ext cx="12182026" cy="6863618"/>
          </a:xfrm>
          <a:prstGeom prst="rect">
            <a:avLst/>
          </a:prstGeom>
        </p:spPr>
      </p:pic>
    </p:spTree>
    <p:extLst>
      <p:ext uri="{BB962C8B-B14F-4D97-AF65-F5344CB8AC3E}">
        <p14:creationId xmlns:p14="http://schemas.microsoft.com/office/powerpoint/2010/main" val="15578072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close-up of a magnet application&#10;&#10;Description automatically generated">
            <a:extLst>
              <a:ext uri="{FF2B5EF4-FFF2-40B4-BE49-F238E27FC236}">
                <a16:creationId xmlns:a16="http://schemas.microsoft.com/office/drawing/2014/main" id="{F960A0D9-7177-85F7-CB6A-49AF5A6B3889}"/>
              </a:ext>
            </a:extLst>
          </p:cNvPr>
          <p:cNvPicPr>
            <a:picLocks noChangeAspect="1"/>
          </p:cNvPicPr>
          <p:nvPr/>
        </p:nvPicPr>
        <p:blipFill rotWithShape="1">
          <a:blip r:embed="rId2">
            <a:extLst>
              <a:ext uri="{28A0092B-C50C-407E-A947-70E740481C1C}">
                <a14:useLocalDpi xmlns:a14="http://schemas.microsoft.com/office/drawing/2010/main" val="0"/>
              </a:ext>
            </a:extLst>
          </a:blip>
          <a:srcRect b="2192"/>
          <a:stretch/>
        </p:blipFill>
        <p:spPr>
          <a:xfrm>
            <a:off x="20" y="1282"/>
            <a:ext cx="12191980" cy="6856718"/>
          </a:xfrm>
          <a:prstGeom prst="rect">
            <a:avLst/>
          </a:prstGeom>
        </p:spPr>
      </p:pic>
    </p:spTree>
    <p:extLst>
      <p:ext uri="{BB962C8B-B14F-4D97-AF65-F5344CB8AC3E}">
        <p14:creationId xmlns:p14="http://schemas.microsoft.com/office/powerpoint/2010/main" val="33933186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Rectangle 20">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pic>
        <p:nvPicPr>
          <p:cNvPr id="5" name="Picture 4" descr="A screenshot of a game&#10;&#10;Description automatically generated">
            <a:extLst>
              <a:ext uri="{FF2B5EF4-FFF2-40B4-BE49-F238E27FC236}">
                <a16:creationId xmlns:a16="http://schemas.microsoft.com/office/drawing/2014/main" id="{F48D0B78-A5D6-A6FC-6E01-04B60EC95F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6269" y="1286934"/>
            <a:ext cx="7299464" cy="4105949"/>
          </a:xfrm>
          <a:prstGeom prst="rect">
            <a:avLst/>
          </a:prstGeom>
        </p:spPr>
      </p:pic>
    </p:spTree>
    <p:extLst>
      <p:ext uri="{BB962C8B-B14F-4D97-AF65-F5344CB8AC3E}">
        <p14:creationId xmlns:p14="http://schemas.microsoft.com/office/powerpoint/2010/main" val="11208619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A0DC79B-7E61-4EA7-AC6A-6237D1AF87E2}"/>
              </a:ext>
            </a:extLst>
          </p:cNvPr>
          <p:cNvPicPr>
            <a:picLocks noChangeAspect="1"/>
          </p:cNvPicPr>
          <p:nvPr/>
        </p:nvPicPr>
        <p:blipFill rotWithShape="1">
          <a:blip r:embed="rId3"/>
          <a:srcRect b="1894"/>
          <a:stretch/>
        </p:blipFill>
        <p:spPr>
          <a:xfrm>
            <a:off x="0" y="1281"/>
            <a:ext cx="12192000" cy="6856719"/>
          </a:xfrm>
          <a:prstGeom prst="rect">
            <a:avLst/>
          </a:prstGeom>
        </p:spPr>
      </p:pic>
      <p:pic>
        <p:nvPicPr>
          <p:cNvPr id="4" name="Picture 3">
            <a:extLst>
              <a:ext uri="{FF2B5EF4-FFF2-40B4-BE49-F238E27FC236}">
                <a16:creationId xmlns:a16="http://schemas.microsoft.com/office/drawing/2014/main" id="{215F0E01-08DF-424E-A134-CED2A1F40B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23489" y="201280"/>
            <a:ext cx="6400102" cy="5027030"/>
          </a:xfrm>
          <a:prstGeom prst="rect">
            <a:avLst/>
          </a:prstGeom>
        </p:spPr>
      </p:pic>
      <p:sp>
        <p:nvSpPr>
          <p:cNvPr id="5" name="TextBox 4">
            <a:extLst>
              <a:ext uri="{FF2B5EF4-FFF2-40B4-BE49-F238E27FC236}">
                <a16:creationId xmlns:a16="http://schemas.microsoft.com/office/drawing/2014/main" id="{1CFB9DBC-E4C0-4053-B6C6-4E40C446F058}"/>
              </a:ext>
            </a:extLst>
          </p:cNvPr>
          <p:cNvSpPr txBox="1"/>
          <p:nvPr/>
        </p:nvSpPr>
        <p:spPr>
          <a:xfrm>
            <a:off x="1657378" y="5096946"/>
            <a:ext cx="8875041" cy="1547935"/>
          </a:xfrm>
          <a:prstGeom prst="rect">
            <a:avLst/>
          </a:prstGeom>
          <a:noFill/>
        </p:spPr>
        <p:txBody>
          <a:bodyPr wrap="square" rtlCol="0">
            <a:spAutoFit/>
          </a:bodyPr>
          <a:lstStyle/>
          <a:p>
            <a:pPr algn="ctr"/>
            <a:r>
              <a:rPr lang="en-US" sz="4765">
                <a:ln w="28575">
                  <a:solidFill>
                    <a:srgbClr val="0C529E"/>
                  </a:solidFill>
                </a:ln>
                <a:solidFill>
                  <a:srgbClr val="CBB778"/>
                </a:solidFill>
                <a:effectLst>
                  <a:outerShdw blurRad="38100" dist="38100" dir="2700000" algn="tl">
                    <a:srgbClr val="000000">
                      <a:alpha val="43137"/>
                    </a:srgbClr>
                  </a:outerShdw>
                </a:effectLst>
                <a:latin typeface="Berkshire Swash" panose="020B0604020202020204" charset="0"/>
              </a:rPr>
              <a:t>Center for Advanced </a:t>
            </a:r>
          </a:p>
          <a:p>
            <a:pPr algn="ctr"/>
            <a:r>
              <a:rPr lang="en-US" sz="4765">
                <a:ln w="28575">
                  <a:solidFill>
                    <a:srgbClr val="0C529E"/>
                  </a:solidFill>
                </a:ln>
                <a:solidFill>
                  <a:srgbClr val="CBB778"/>
                </a:solidFill>
                <a:effectLst>
                  <a:outerShdw blurRad="38100" dist="38100" dir="2700000" algn="tl">
                    <a:srgbClr val="000000">
                      <a:alpha val="43137"/>
                    </a:srgbClr>
                  </a:outerShdw>
                </a:effectLst>
                <a:latin typeface="Berkshire Swash" panose="020B0604020202020204" charset="0"/>
              </a:rPr>
              <a:t>International Studies</a:t>
            </a:r>
          </a:p>
        </p:txBody>
      </p:sp>
    </p:spTree>
    <p:extLst>
      <p:ext uri="{BB962C8B-B14F-4D97-AF65-F5344CB8AC3E}">
        <p14:creationId xmlns:p14="http://schemas.microsoft.com/office/powerpoint/2010/main" val="35755037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oup of people posing for a picture&#10;&#10;Description automatically generated">
            <a:extLst>
              <a:ext uri="{FF2B5EF4-FFF2-40B4-BE49-F238E27FC236}">
                <a16:creationId xmlns:a16="http://schemas.microsoft.com/office/drawing/2014/main" id="{EC78DEF7-83F6-9347-6A4A-0831AAAC83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467" y="852678"/>
            <a:ext cx="10905066" cy="5152643"/>
          </a:xfrm>
          <a:prstGeom prst="rect">
            <a:avLst/>
          </a:prstGeom>
        </p:spPr>
      </p:pic>
    </p:spTree>
    <p:extLst>
      <p:ext uri="{BB962C8B-B14F-4D97-AF65-F5344CB8AC3E}">
        <p14:creationId xmlns:p14="http://schemas.microsoft.com/office/powerpoint/2010/main" val="25066295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Timeline&#10;&#10;Description automatically generated">
            <a:extLst>
              <a:ext uri="{FF2B5EF4-FFF2-40B4-BE49-F238E27FC236}">
                <a16:creationId xmlns:a16="http://schemas.microsoft.com/office/drawing/2014/main" id="{593EEE02-4241-59F1-DDEA-25AC0B2335B2}"/>
              </a:ext>
            </a:extLst>
          </p:cNvPr>
          <p:cNvPicPr>
            <a:picLocks noChangeAspect="1"/>
          </p:cNvPicPr>
          <p:nvPr/>
        </p:nvPicPr>
        <p:blipFill rotWithShape="1">
          <a:blip r:embed="rId3">
            <a:extLst>
              <a:ext uri="{28A0092B-C50C-407E-A947-70E740481C1C}">
                <a14:useLocalDpi xmlns:a14="http://schemas.microsoft.com/office/drawing/2010/main" val="0"/>
              </a:ext>
            </a:extLst>
          </a:blip>
          <a:srcRect r="1" b="1866"/>
          <a:stretch/>
        </p:blipFill>
        <p:spPr>
          <a:xfrm>
            <a:off x="196850" y="173518"/>
            <a:ext cx="11798300" cy="6512763"/>
          </a:xfrm>
          <a:prstGeom prst="rect">
            <a:avLst/>
          </a:prstGeom>
        </p:spPr>
      </p:pic>
    </p:spTree>
    <p:extLst>
      <p:ext uri="{BB962C8B-B14F-4D97-AF65-F5344CB8AC3E}">
        <p14:creationId xmlns:p14="http://schemas.microsoft.com/office/powerpoint/2010/main" val="30968994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9A99D2F-20CF-4392-AD49-373C6A6044C1}"/>
              </a:ext>
            </a:extLst>
          </p:cNvPr>
          <p:cNvSpPr txBox="1"/>
          <p:nvPr/>
        </p:nvSpPr>
        <p:spPr>
          <a:xfrm>
            <a:off x="5067461" y="609528"/>
            <a:ext cx="6850481"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teacher • lawyer • interpreter • translator • doctor • nurse • writer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businessman • law agent • ambassador • tour guide • liaison officer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sports commentator • missionary • researcher • speech language pathologist • therapist • exercise scientist • engineer • management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military officer • marketing sales representative • journalist • analyst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Engravers MT" panose="02090707080505020304" pitchFamily="18" charset="0"/>
                <a:ea typeface="+mn-ea"/>
                <a:cs typeface="+mn-cs"/>
              </a:rPr>
              <a:t>ETCETRA</a:t>
            </a:r>
          </a:p>
        </p:txBody>
      </p:sp>
      <p:pic>
        <p:nvPicPr>
          <p:cNvPr id="9" name="Picture 8">
            <a:extLst>
              <a:ext uri="{FF2B5EF4-FFF2-40B4-BE49-F238E27FC236}">
                <a16:creationId xmlns:a16="http://schemas.microsoft.com/office/drawing/2014/main" id="{04D6D8F6-0401-4E58-8717-FDB8AB70755F}"/>
              </a:ext>
            </a:extLst>
          </p:cNvPr>
          <p:cNvPicPr>
            <a:picLocks noChangeAspect="1"/>
          </p:cNvPicPr>
          <p:nvPr/>
        </p:nvPicPr>
        <p:blipFill rotWithShape="1">
          <a:blip r:embed="rId3"/>
          <a:srcRect r="1177"/>
          <a:stretch/>
        </p:blipFill>
        <p:spPr>
          <a:xfrm>
            <a:off x="0" y="0"/>
            <a:ext cx="12466057" cy="6935558"/>
          </a:xfrm>
          <a:prstGeom prst="rect">
            <a:avLst/>
          </a:prstGeom>
        </p:spPr>
      </p:pic>
      <p:pic>
        <p:nvPicPr>
          <p:cNvPr id="16" name="Content Placeholder 15" descr="Earth globe: Americas with solid fill">
            <a:extLst>
              <a:ext uri="{FF2B5EF4-FFF2-40B4-BE49-F238E27FC236}">
                <a16:creationId xmlns:a16="http://schemas.microsoft.com/office/drawing/2014/main" id="{A226B2B2-DB5D-40DD-8054-A0AA7A36F075}"/>
              </a:ext>
            </a:extLst>
          </p:cNvPr>
          <p:cNvPicPr>
            <a:picLocks noGrp="1" noChangeAspect="1"/>
          </p:cNvPicPr>
          <p:nvPr>
            <p:ph idx="1"/>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69219" y="609528"/>
            <a:ext cx="914400" cy="914400"/>
          </a:xfrm>
        </p:spPr>
      </p:pic>
      <p:sp>
        <p:nvSpPr>
          <p:cNvPr id="10" name="Rectangle 9">
            <a:extLst>
              <a:ext uri="{FF2B5EF4-FFF2-40B4-BE49-F238E27FC236}">
                <a16:creationId xmlns:a16="http://schemas.microsoft.com/office/drawing/2014/main" id="{366962F6-3E59-4077-A961-E0479DC4C338}"/>
              </a:ext>
            </a:extLst>
          </p:cNvPr>
          <p:cNvSpPr/>
          <p:nvPr/>
        </p:nvSpPr>
        <p:spPr>
          <a:xfrm>
            <a:off x="6528391" y="2377510"/>
            <a:ext cx="5663609" cy="2011634"/>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3" name="Content Placeholder 5">
            <a:extLst>
              <a:ext uri="{FF2B5EF4-FFF2-40B4-BE49-F238E27FC236}">
                <a16:creationId xmlns:a16="http://schemas.microsoft.com/office/drawing/2014/main" id="{20BBAECE-D145-4F26-B68D-4368281EB5E0}"/>
              </a:ext>
            </a:extLst>
          </p:cNvPr>
          <p:cNvGraphicFramePr>
            <a:graphicFrameLocks/>
          </p:cNvGraphicFramePr>
          <p:nvPr>
            <p:extLst>
              <p:ext uri="{D42A27DB-BD31-4B8C-83A1-F6EECF244321}">
                <p14:modId xmlns:p14="http://schemas.microsoft.com/office/powerpoint/2010/main" val="3119212062"/>
              </p:ext>
            </p:extLst>
          </p:nvPr>
        </p:nvGraphicFramePr>
        <p:xfrm>
          <a:off x="6528391" y="2377510"/>
          <a:ext cx="5663609" cy="2011634"/>
        </p:xfrm>
        <a:graphic>
          <a:graphicData uri="http://schemas.openxmlformats.org/drawingml/2006/chart">
            <c:chart xmlns:c="http://schemas.openxmlformats.org/drawingml/2006/chart" xmlns:r="http://schemas.openxmlformats.org/officeDocument/2006/relationships" r:id="rId6"/>
          </a:graphicData>
        </a:graphic>
      </p:graphicFrame>
      <p:pic>
        <p:nvPicPr>
          <p:cNvPr id="18" name="Content Placeholder 15" descr="Earth globe: Americas with solid fill">
            <a:extLst>
              <a:ext uri="{FF2B5EF4-FFF2-40B4-BE49-F238E27FC236}">
                <a16:creationId xmlns:a16="http://schemas.microsoft.com/office/drawing/2014/main" id="{B5A2759F-EE7E-4C5C-9FC3-D09B3740D8C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67054" y="609528"/>
            <a:ext cx="914400" cy="914400"/>
          </a:xfrm>
          <a:prstGeom prst="rect">
            <a:avLst/>
          </a:prstGeom>
        </p:spPr>
      </p:pic>
      <p:pic>
        <p:nvPicPr>
          <p:cNvPr id="19" name="Content Placeholder 15" descr="Earth globe: Americas with solid fill">
            <a:extLst>
              <a:ext uri="{FF2B5EF4-FFF2-40B4-BE49-F238E27FC236}">
                <a16:creationId xmlns:a16="http://schemas.microsoft.com/office/drawing/2014/main" id="{6E2D82A4-6317-457D-BD0C-B8686B2C624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15395" y="609528"/>
            <a:ext cx="914400" cy="914400"/>
          </a:xfrm>
          <a:prstGeom prst="rect">
            <a:avLst/>
          </a:prstGeom>
        </p:spPr>
      </p:pic>
      <p:pic>
        <p:nvPicPr>
          <p:cNvPr id="20" name="Content Placeholder 15" descr="Earth globe: Americas with solid fill">
            <a:extLst>
              <a:ext uri="{FF2B5EF4-FFF2-40B4-BE49-F238E27FC236}">
                <a16:creationId xmlns:a16="http://schemas.microsoft.com/office/drawing/2014/main" id="{84EFB3C9-EC10-45E4-878B-66887850823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928922" y="644852"/>
            <a:ext cx="914400" cy="914400"/>
          </a:xfrm>
          <a:prstGeom prst="rect">
            <a:avLst/>
          </a:prstGeom>
        </p:spPr>
      </p:pic>
      <p:pic>
        <p:nvPicPr>
          <p:cNvPr id="21" name="Content Placeholder 15" descr="Earth globe: Americas with solid fill">
            <a:extLst>
              <a:ext uri="{FF2B5EF4-FFF2-40B4-BE49-F238E27FC236}">
                <a16:creationId xmlns:a16="http://schemas.microsoft.com/office/drawing/2014/main" id="{4929A0EA-8EC2-4B76-89E9-B53B6009610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980351" y="644852"/>
            <a:ext cx="914400" cy="914400"/>
          </a:xfrm>
          <a:prstGeom prst="rect">
            <a:avLst/>
          </a:prstGeom>
        </p:spPr>
      </p:pic>
      <p:pic>
        <p:nvPicPr>
          <p:cNvPr id="22" name="Content Placeholder 15" descr="Earth globe: Americas with solid fill">
            <a:extLst>
              <a:ext uri="{FF2B5EF4-FFF2-40B4-BE49-F238E27FC236}">
                <a16:creationId xmlns:a16="http://schemas.microsoft.com/office/drawing/2014/main" id="{D0F3C5D0-7F2C-47F5-B0C7-2C04748B9FF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056663" y="644852"/>
            <a:ext cx="914400" cy="914400"/>
          </a:xfrm>
          <a:prstGeom prst="rect">
            <a:avLst/>
          </a:prstGeom>
        </p:spPr>
      </p:pic>
      <p:pic>
        <p:nvPicPr>
          <p:cNvPr id="4" name="Picture 3" descr="Text&#10;&#10;Description automatically generated">
            <a:extLst>
              <a:ext uri="{FF2B5EF4-FFF2-40B4-BE49-F238E27FC236}">
                <a16:creationId xmlns:a16="http://schemas.microsoft.com/office/drawing/2014/main" id="{B9CC435F-FC26-BCC0-32BD-29541D43985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0963" y="2451255"/>
            <a:ext cx="3110900" cy="3380768"/>
          </a:xfrm>
          <a:prstGeom prst="rect">
            <a:avLst/>
          </a:prstGeom>
          <a:ln w="38100">
            <a:solidFill>
              <a:schemeClr val="tx1"/>
            </a:solidFill>
          </a:ln>
        </p:spPr>
      </p:pic>
      <p:pic>
        <p:nvPicPr>
          <p:cNvPr id="6" name="Picture 5" descr="Chart, bar chart&#10;&#10;Description automatically generated">
            <a:extLst>
              <a:ext uri="{FF2B5EF4-FFF2-40B4-BE49-F238E27FC236}">
                <a16:creationId xmlns:a16="http://schemas.microsoft.com/office/drawing/2014/main" id="{C60CB0EC-FC4D-6794-D56E-9AD8236F8CC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28391" y="4494147"/>
            <a:ext cx="5663609" cy="2238743"/>
          </a:xfrm>
          <a:prstGeom prst="rect">
            <a:avLst/>
          </a:prstGeom>
          <a:ln w="38100">
            <a:solidFill>
              <a:schemeClr val="tx1"/>
            </a:solidFill>
          </a:ln>
        </p:spPr>
      </p:pic>
      <p:pic>
        <p:nvPicPr>
          <p:cNvPr id="11" name="Picture 10" descr="Table&#10;&#10;Description automatically generated">
            <a:extLst>
              <a:ext uri="{FF2B5EF4-FFF2-40B4-BE49-F238E27FC236}">
                <a16:creationId xmlns:a16="http://schemas.microsoft.com/office/drawing/2014/main" id="{8D786ABB-1683-999F-2C11-2BC94CFC1E4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20353" y="2451255"/>
            <a:ext cx="2929548" cy="4218290"/>
          </a:xfrm>
          <a:prstGeom prst="rect">
            <a:avLst/>
          </a:prstGeom>
          <a:ln w="38100">
            <a:solidFill>
              <a:schemeClr val="tx1"/>
            </a:solidFill>
          </a:ln>
        </p:spPr>
      </p:pic>
    </p:spTree>
    <p:extLst>
      <p:ext uri="{BB962C8B-B14F-4D97-AF65-F5344CB8AC3E}">
        <p14:creationId xmlns:p14="http://schemas.microsoft.com/office/powerpoint/2010/main" val="6071544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169D286-F4D7-4C8B-A6BD-D05384C7F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6">
            <a:extLst>
              <a:ext uri="{FF2B5EF4-FFF2-40B4-BE49-F238E27FC236}">
                <a16:creationId xmlns:a16="http://schemas.microsoft.com/office/drawing/2014/main" id="{39E8235E-135E-4261-8F54-2B316E493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610728"/>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D4ED8EC3-4D57-4620-93CE-4E6661F09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343079"/>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Shape 15">
            <a:extLst>
              <a:ext uri="{FF2B5EF4-FFF2-40B4-BE49-F238E27FC236}">
                <a16:creationId xmlns:a16="http://schemas.microsoft.com/office/drawing/2014/main" id="{83BCB34A-2F40-4F41-8488-A134C1C155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5" y="340424"/>
            <a:ext cx="4630139" cy="5265795"/>
          </a:xfrm>
          <a:custGeom>
            <a:avLst/>
            <a:gdLst>
              <a:gd name="connsiteX0" fmla="*/ 0 w 4630139"/>
              <a:gd name="connsiteY0" fmla="*/ 0 h 5265795"/>
              <a:gd name="connsiteX1" fmla="*/ 4630139 w 4630139"/>
              <a:gd name="connsiteY1" fmla="*/ 0 h 5265795"/>
              <a:gd name="connsiteX2" fmla="*/ 4630139 w 4630139"/>
              <a:gd name="connsiteY2" fmla="*/ 5265795 h 5265795"/>
              <a:gd name="connsiteX3" fmla="*/ 0 w 4630139"/>
              <a:gd name="connsiteY3" fmla="*/ 5265795 h 5265795"/>
            </a:gdLst>
            <a:ahLst/>
            <a:cxnLst>
              <a:cxn ang="0">
                <a:pos x="connsiteX0" y="connsiteY0"/>
              </a:cxn>
              <a:cxn ang="0">
                <a:pos x="connsiteX1" y="connsiteY1"/>
              </a:cxn>
              <a:cxn ang="0">
                <a:pos x="connsiteX2" y="connsiteY2"/>
              </a:cxn>
              <a:cxn ang="0">
                <a:pos x="connsiteX3" y="connsiteY3"/>
              </a:cxn>
            </a:cxnLst>
            <a:rect l="l" t="t" r="r" b="b"/>
            <a:pathLst>
              <a:path w="4630139" h="5265795">
                <a:moveTo>
                  <a:pt x="0" y="0"/>
                </a:moveTo>
                <a:lnTo>
                  <a:pt x="4630139" y="0"/>
                </a:lnTo>
                <a:lnTo>
                  <a:pt x="4630139" y="5265795"/>
                </a:lnTo>
                <a:lnTo>
                  <a:pt x="0" y="526579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table with a list of names&#10;&#10;Description automatically generated">
            <a:extLst>
              <a:ext uri="{FF2B5EF4-FFF2-40B4-BE49-F238E27FC236}">
                <a16:creationId xmlns:a16="http://schemas.microsoft.com/office/drawing/2014/main" id="{583C5C01-31D3-6EEC-64CA-A21DA6C292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443" y="828676"/>
            <a:ext cx="4023574" cy="4314824"/>
          </a:xfrm>
          <a:prstGeom prst="rect">
            <a:avLst/>
          </a:prstGeom>
        </p:spPr>
      </p:pic>
      <p:sp>
        <p:nvSpPr>
          <p:cNvPr id="18" name="Freeform: Shape 17">
            <a:extLst>
              <a:ext uri="{FF2B5EF4-FFF2-40B4-BE49-F238E27FC236}">
                <a16:creationId xmlns:a16="http://schemas.microsoft.com/office/drawing/2014/main" id="{F78382DC-4207-465E-B379-1E16448AA2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1780" y="1071563"/>
            <a:ext cx="7290218" cy="5242298"/>
          </a:xfrm>
          <a:custGeom>
            <a:avLst/>
            <a:gdLst>
              <a:gd name="connsiteX0" fmla="*/ 0 w 7290218"/>
              <a:gd name="connsiteY0" fmla="*/ 0 h 5242298"/>
              <a:gd name="connsiteX1" fmla="*/ 7290218 w 7290218"/>
              <a:gd name="connsiteY1" fmla="*/ 0 h 5242298"/>
              <a:gd name="connsiteX2" fmla="*/ 7290218 w 7290218"/>
              <a:gd name="connsiteY2" fmla="*/ 5242298 h 5242298"/>
              <a:gd name="connsiteX3" fmla="*/ 0 w 7290218"/>
              <a:gd name="connsiteY3" fmla="*/ 5242298 h 5242298"/>
            </a:gdLst>
            <a:ahLst/>
            <a:cxnLst>
              <a:cxn ang="0">
                <a:pos x="connsiteX0" y="connsiteY0"/>
              </a:cxn>
              <a:cxn ang="0">
                <a:pos x="connsiteX1" y="connsiteY1"/>
              </a:cxn>
              <a:cxn ang="0">
                <a:pos x="connsiteX2" y="connsiteY2"/>
              </a:cxn>
              <a:cxn ang="0">
                <a:pos x="connsiteX3" y="connsiteY3"/>
              </a:cxn>
            </a:cxnLst>
            <a:rect l="l" t="t" r="r" b="b"/>
            <a:pathLst>
              <a:path w="7290218" h="5242298">
                <a:moveTo>
                  <a:pt x="0" y="0"/>
                </a:moveTo>
                <a:lnTo>
                  <a:pt x="7290218" y="0"/>
                </a:lnTo>
                <a:lnTo>
                  <a:pt x="7290218" y="5242298"/>
                </a:lnTo>
                <a:lnTo>
                  <a:pt x="0" y="524229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A diagram of different types of education&#10;&#10;Description automatically generated">
            <a:extLst>
              <a:ext uri="{FF2B5EF4-FFF2-40B4-BE49-F238E27FC236}">
                <a16:creationId xmlns:a16="http://schemas.microsoft.com/office/drawing/2014/main" id="{A1A53151-A7CE-7015-12BB-ED556F0813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6467" y="1958328"/>
            <a:ext cx="6795141" cy="3499497"/>
          </a:xfrm>
          <a:prstGeom prst="rect">
            <a:avLst/>
          </a:prstGeom>
          <a:solidFill>
            <a:schemeClr val="bg1"/>
          </a:solidFill>
        </p:spPr>
      </p:pic>
      <p:sp>
        <p:nvSpPr>
          <p:cNvPr id="6" name="Rectangle 5">
            <a:extLst>
              <a:ext uri="{FF2B5EF4-FFF2-40B4-BE49-F238E27FC236}">
                <a16:creationId xmlns:a16="http://schemas.microsoft.com/office/drawing/2014/main" id="{881633B1-F447-D72C-D31F-0539ECD80B46}"/>
              </a:ext>
            </a:extLst>
          </p:cNvPr>
          <p:cNvSpPr/>
          <p:nvPr/>
        </p:nvSpPr>
        <p:spPr>
          <a:xfrm>
            <a:off x="4617955" y="82474"/>
            <a:ext cx="7570998" cy="1569660"/>
          </a:xfrm>
          <a:prstGeom prst="rect">
            <a:avLst/>
          </a:prstGeom>
          <a:solidFill>
            <a:schemeClr val="tx1"/>
          </a:solidFill>
        </p:spPr>
        <p:txBody>
          <a:bodyPr wrap="square" lIns="91440" tIns="45720" rIns="91440" bIns="45720">
            <a:spAutoFit/>
          </a:bodyPr>
          <a:lstStyle/>
          <a:p>
            <a:pPr algn="ctr"/>
            <a:r>
              <a:rPr lang="en-US" sz="4800" b="1" cap="none" spc="0" dirty="0">
                <a:ln w="9525">
                  <a:solidFill>
                    <a:schemeClr val="bg1"/>
                  </a:solidFill>
                  <a:prstDash val="solid"/>
                </a:ln>
                <a:solidFill>
                  <a:schemeClr val="bg1"/>
                </a:solidFill>
                <a:effectLst>
                  <a:outerShdw blurRad="12700" dist="38100" dir="2700000" algn="tl" rotWithShape="0">
                    <a:schemeClr val="bg1">
                      <a:lumMod val="50000"/>
                    </a:schemeClr>
                  </a:outerShdw>
                </a:effectLst>
              </a:rPr>
              <a:t>Careers in International Studies</a:t>
            </a:r>
          </a:p>
        </p:txBody>
      </p:sp>
    </p:spTree>
    <p:extLst>
      <p:ext uri="{BB962C8B-B14F-4D97-AF65-F5344CB8AC3E}">
        <p14:creationId xmlns:p14="http://schemas.microsoft.com/office/powerpoint/2010/main" val="16489855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 timeline&#10;&#10;Description automatically generated">
            <a:extLst>
              <a:ext uri="{FF2B5EF4-FFF2-40B4-BE49-F238E27FC236}">
                <a16:creationId xmlns:a16="http://schemas.microsoft.com/office/drawing/2014/main" id="{8C6D7D52-791A-D9ED-CD1D-033CD73478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506080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792816-6DD2-0796-44E6-E57E3BD248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1998" cy="6857999"/>
          </a:xfrm>
          <a:prstGeom prst="rect">
            <a:avLst/>
          </a:prstGeom>
        </p:spPr>
      </p:pic>
    </p:spTree>
    <p:extLst>
      <p:ext uri="{BB962C8B-B14F-4D97-AF65-F5344CB8AC3E}">
        <p14:creationId xmlns:p14="http://schemas.microsoft.com/office/powerpoint/2010/main" val="179989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high school building with a clock&#10;&#10;Description automatically generated">
            <a:extLst>
              <a:ext uri="{FF2B5EF4-FFF2-40B4-BE49-F238E27FC236}">
                <a16:creationId xmlns:a16="http://schemas.microsoft.com/office/drawing/2014/main" id="{7A0CA821-ED1E-A41A-FC90-FEF97CA6F4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54" y="87086"/>
            <a:ext cx="5735597" cy="3353494"/>
          </a:xfrm>
          <a:prstGeom prst="rect">
            <a:avLst/>
          </a:prstGeom>
        </p:spPr>
      </p:pic>
      <p:pic>
        <p:nvPicPr>
          <p:cNvPr id="10" name="Picture 9" descr="A blue banner with a red circle and a green ribbon&#10;&#10;Description automatically generated">
            <a:extLst>
              <a:ext uri="{FF2B5EF4-FFF2-40B4-BE49-F238E27FC236}">
                <a16:creationId xmlns:a16="http://schemas.microsoft.com/office/drawing/2014/main" id="{FBF034BC-3506-D4AC-5DDB-642E650303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33368" y="4043011"/>
            <a:ext cx="2718672" cy="2814989"/>
          </a:xfrm>
          <a:prstGeom prst="rect">
            <a:avLst/>
          </a:prstGeom>
        </p:spPr>
      </p:pic>
      <p:pic>
        <p:nvPicPr>
          <p:cNvPr id="16" name="Picture 15" descr="A graphic of a college application&#10;&#10;Description automatically generated with medium confidence">
            <a:extLst>
              <a:ext uri="{FF2B5EF4-FFF2-40B4-BE49-F238E27FC236}">
                <a16:creationId xmlns:a16="http://schemas.microsoft.com/office/drawing/2014/main" id="{3B550F4D-9ACA-3BBB-D023-B8DE7E3243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21051" y="291703"/>
            <a:ext cx="5631426" cy="2751958"/>
          </a:xfrm>
          <a:prstGeom prst="rect">
            <a:avLst/>
          </a:prstGeom>
        </p:spPr>
      </p:pic>
      <p:sp>
        <p:nvSpPr>
          <p:cNvPr id="8" name="TextBox 7">
            <a:extLst>
              <a:ext uri="{FF2B5EF4-FFF2-40B4-BE49-F238E27FC236}">
                <a16:creationId xmlns:a16="http://schemas.microsoft.com/office/drawing/2014/main" id="{3128185C-CA78-0457-7380-983A90A881F8}"/>
              </a:ext>
            </a:extLst>
          </p:cNvPr>
          <p:cNvSpPr txBox="1"/>
          <p:nvPr/>
        </p:nvSpPr>
        <p:spPr>
          <a:xfrm>
            <a:off x="0" y="3051488"/>
            <a:ext cx="12192000" cy="1015663"/>
          </a:xfrm>
          <a:prstGeom prst="rect">
            <a:avLst/>
          </a:prstGeom>
          <a:solidFill>
            <a:schemeClr val="tx1"/>
          </a:solidFill>
        </p:spPr>
        <p:txBody>
          <a:bodyPr wrap="square">
            <a:spAutoFit/>
          </a:bodyPr>
          <a:lstStyle/>
          <a:p>
            <a:pPr algn="ctr"/>
            <a:r>
              <a:rPr lang="en-US" sz="6000" b="1" dirty="0">
                <a:ln w="9525">
                  <a:solidFill>
                    <a:srgbClr val="1B16A2"/>
                  </a:solidFill>
                  <a:prstDash val="solid"/>
                </a:ln>
                <a:solidFill>
                  <a:schemeClr val="bg1"/>
                </a:solidFill>
                <a:effectLst>
                  <a:outerShdw blurRad="12700" dist="38100" dir="2700000" algn="tl" rotWithShape="0">
                    <a:schemeClr val="bg1">
                      <a:lumMod val="50000"/>
                    </a:schemeClr>
                  </a:outerShdw>
                </a:effectLst>
                <a:latin typeface="H&amp;B Sketch Demo" panose="02000500000000000000" pitchFamily="2" charset="0"/>
                <a:ea typeface="SORRY... WE'RE CLOSED" panose="02000603000000000000" pitchFamily="2" charset="0"/>
              </a:rPr>
              <a:t>ACADEMICS</a:t>
            </a:r>
          </a:p>
        </p:txBody>
      </p:sp>
      <p:pic>
        <p:nvPicPr>
          <p:cNvPr id="12" name="Picture 11" descr="A blue and green logo&#10;&#10;Description automatically generated">
            <a:extLst>
              <a:ext uri="{FF2B5EF4-FFF2-40B4-BE49-F238E27FC236}">
                <a16:creationId xmlns:a16="http://schemas.microsoft.com/office/drawing/2014/main" id="{3EDDC632-B660-F07B-EE19-F391AAF649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64061" y="4067151"/>
            <a:ext cx="3414875" cy="2333745"/>
          </a:xfrm>
          <a:prstGeom prst="rect">
            <a:avLst/>
          </a:prstGeom>
          <a:solidFill>
            <a:schemeClr val="bg1"/>
          </a:solidFill>
        </p:spPr>
      </p:pic>
      <p:pic>
        <p:nvPicPr>
          <p:cNvPr id="14" name="Picture 13" descr="A group of people in blue shirts throwing confetti&#10;&#10;Description automatically generated">
            <a:extLst>
              <a:ext uri="{FF2B5EF4-FFF2-40B4-BE49-F238E27FC236}">
                <a16:creationId xmlns:a16="http://schemas.microsoft.com/office/drawing/2014/main" id="{41922DED-5556-91CC-3F3D-76B3F57AC2C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982" y="4067151"/>
            <a:ext cx="3414875" cy="2814989"/>
          </a:xfrm>
          <a:prstGeom prst="rect">
            <a:avLst/>
          </a:prstGeom>
        </p:spPr>
      </p:pic>
      <p:pic>
        <p:nvPicPr>
          <p:cNvPr id="4" name="Picture 3" descr="A grey hexagon with black text and red circle&#10;&#10;Description automatically generated">
            <a:extLst>
              <a:ext uri="{FF2B5EF4-FFF2-40B4-BE49-F238E27FC236}">
                <a16:creationId xmlns:a16="http://schemas.microsoft.com/office/drawing/2014/main" id="{42FAD3C1-F5A7-FD00-5BC4-AED9850A1B4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78936" y="4074978"/>
            <a:ext cx="2831390" cy="2491319"/>
          </a:xfrm>
          <a:prstGeom prst="rect">
            <a:avLst/>
          </a:prstGeom>
        </p:spPr>
      </p:pic>
    </p:spTree>
    <p:extLst>
      <p:ext uri="{BB962C8B-B14F-4D97-AF65-F5344CB8AC3E}">
        <p14:creationId xmlns:p14="http://schemas.microsoft.com/office/powerpoint/2010/main" val="290545116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c2c87b61-692d-4e03-9770-7ed2a0fe9d80"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56641A7823BE940B560574BF254A105" ma:contentTypeVersion="18" ma:contentTypeDescription="Create a new document." ma:contentTypeScope="" ma:versionID="33b286a87efef346a1545012f0939643">
  <xsd:schema xmlns:xsd="http://www.w3.org/2001/XMLSchema" xmlns:xs="http://www.w3.org/2001/XMLSchema" xmlns:p="http://schemas.microsoft.com/office/2006/metadata/properties" xmlns:ns3="ac1f9356-a8cc-4830-941a-422cda59369b" xmlns:ns4="c2c87b61-692d-4e03-9770-7ed2a0fe9d80" targetNamespace="http://schemas.microsoft.com/office/2006/metadata/properties" ma:root="true" ma:fieldsID="90d6520ee64493ff168ca548065921d8" ns3:_="" ns4:_="">
    <xsd:import namespace="ac1f9356-a8cc-4830-941a-422cda59369b"/>
    <xsd:import namespace="c2c87b61-692d-4e03-9770-7ed2a0fe9d80"/>
    <xsd:element name="properties">
      <xsd:complexType>
        <xsd:sequence>
          <xsd:element name="documentManagement">
            <xsd:complexType>
              <xsd:all>
                <xsd:element ref="ns3:SharedWithUsers" minOccurs="0"/>
                <xsd:element ref="ns3:SharedWithDetails" minOccurs="0"/>
                <xsd:element ref="ns3:SharingHintHash" minOccurs="0"/>
                <xsd:element ref="ns3:LastSharedByUser" minOccurs="0"/>
                <xsd:element ref="ns3:LastSharedByTime"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Location" minOccurs="0"/>
                <xsd:element ref="ns4:MediaServiceEventHashCode" minOccurs="0"/>
                <xsd:element ref="ns4:MediaServiceGenerationTime" minOccurs="0"/>
                <xsd:element ref="ns4:MediaServiceAutoKeyPoints" minOccurs="0"/>
                <xsd:element ref="ns4:MediaServiceKeyPoints" minOccurs="0"/>
                <xsd:element ref="ns4:MediaLengthInSeconds" minOccurs="0"/>
                <xsd:element ref="ns4:_activity" minOccurs="0"/>
                <xsd:element ref="ns4: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c1f9356-a8cc-4830-941a-422cda59369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element name="LastSharedByUser" ma:index="11" nillable="true" ma:displayName="Last Shared By User" ma:description="" ma:internalName="LastSharedByUser" ma:readOnly="true">
      <xsd:simpleType>
        <xsd:restriction base="dms:Note">
          <xsd:maxLength value="255"/>
        </xsd:restriction>
      </xsd:simpleType>
    </xsd:element>
    <xsd:element name="LastSharedByTime" ma:index="12"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c2c87b61-692d-4e03-9770-7ed2a0fe9d80" elementFormDefault="qualified">
    <xsd:import namespace="http://schemas.microsoft.com/office/2006/documentManagement/types"/>
    <xsd:import namespace="http://schemas.microsoft.com/office/infopath/2007/PartnerControls"/>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DateTaken" ma:index="15" nillable="true" ma:displayName="MediaServiceDateTaken" ma:description="" ma:hidden="true" ma:internalName="MediaServiceDateTaken" ma:readOnly="true">
      <xsd:simpleType>
        <xsd:restriction base="dms:Text"/>
      </xsd:simpleType>
    </xsd:element>
    <xsd:element name="MediaServiceAutoTags" ma:index="16" nillable="true" ma:displayName="MediaServiceAutoTags" ma:description="" ma:internalName="MediaServiceAutoTags"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Location" ma:index="18" nillable="true" ma:displayName="MediaServiceLocation" ma:internalName="MediaServiceLocation"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LengthInSeconds" ma:index="23" nillable="true" ma:displayName="MediaLengthInSeconds" ma:hidden="true" ma:internalName="MediaLengthInSeconds" ma:readOnly="true">
      <xsd:simpleType>
        <xsd:restriction base="dms:Unknown"/>
      </xsd:simpleType>
    </xsd:element>
    <xsd:element name="_activity" ma:index="24" nillable="true" ma:displayName="_activity" ma:hidden="true" ma:internalName="_activity">
      <xsd:simpleType>
        <xsd:restriction base="dms:Note"/>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13B72F2-4000-40D8-833E-CE296B311B48}">
  <ds:schemaRefs>
    <ds:schemaRef ds:uri="http://purl.org/dc/terms/"/>
    <ds:schemaRef ds:uri="ac1f9356-a8cc-4830-941a-422cda59369b"/>
    <ds:schemaRef ds:uri="c2c87b61-692d-4e03-9770-7ed2a0fe9d80"/>
    <ds:schemaRef ds:uri="http://purl.org/dc/dcmitype/"/>
    <ds:schemaRef ds:uri="http://purl.org/dc/elements/1.1/"/>
    <ds:schemaRef ds:uri="http://schemas.openxmlformats.org/package/2006/metadata/core-properties"/>
    <ds:schemaRef ds:uri="http://schemas.microsoft.com/office/2006/documentManagement/types"/>
    <ds:schemaRef ds:uri="http://schemas.microsoft.com/office/2006/metadata/properties"/>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75117323-CEB6-4519-9236-5B66F1F932AE}">
  <ds:schemaRefs>
    <ds:schemaRef ds:uri="http://schemas.microsoft.com/sharepoint/v3/contenttype/forms"/>
  </ds:schemaRefs>
</ds:datastoreItem>
</file>

<file path=customXml/itemProps3.xml><?xml version="1.0" encoding="utf-8"?>
<ds:datastoreItem xmlns:ds="http://schemas.openxmlformats.org/officeDocument/2006/customXml" ds:itemID="{FDE546FE-6F0D-4AF8-AEE9-0742BC53D29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c1f9356-a8cc-4830-941a-422cda59369b"/>
    <ds:schemaRef ds:uri="c2c87b61-692d-4e03-9770-7ed2a0fe9d8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4981</TotalTime>
  <Words>1291</Words>
  <Application>Microsoft Office PowerPoint</Application>
  <PresentationFormat>Widescreen</PresentationFormat>
  <Paragraphs>94</Paragraphs>
  <Slides>27</Slides>
  <Notes>9</Notes>
  <HiddenSlides>0</HiddenSlides>
  <MMClips>1</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Thompson, Emily</dc:creator>
  <cp:lastModifiedBy>Armona, Micaela</cp:lastModifiedBy>
  <cp:revision>37</cp:revision>
  <dcterms:created xsi:type="dcterms:W3CDTF">2021-10-27T03:49:56Z</dcterms:created>
  <dcterms:modified xsi:type="dcterms:W3CDTF">2023-11-10T14:54:30Z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0x010100556641A7823BE940B560574BF254A105</vt:lpwstr>
  </property>
</Properties>
</file>